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0" r:id="rId3"/>
    <p:sldId id="257" r:id="rId4"/>
    <p:sldId id="288" r:id="rId5"/>
    <p:sldId id="294" r:id="rId6"/>
    <p:sldId id="268" r:id="rId7"/>
    <p:sldId id="266" r:id="rId8"/>
    <p:sldId id="267" r:id="rId9"/>
    <p:sldId id="292" r:id="rId10"/>
    <p:sldId id="269" r:id="rId11"/>
    <p:sldId id="272" r:id="rId12"/>
    <p:sldId id="273" r:id="rId13"/>
    <p:sldId id="274" r:id="rId14"/>
    <p:sldId id="275" r:id="rId15"/>
    <p:sldId id="277" r:id="rId16"/>
    <p:sldId id="278" r:id="rId17"/>
    <p:sldId id="279" r:id="rId18"/>
    <p:sldId id="284" r:id="rId19"/>
    <p:sldId id="293" r:id="rId20"/>
    <p:sldId id="291" r:id="rId21"/>
    <p:sldId id="29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FCCAC61B-69F6-4904-BF78-3DE68F85269D}">
          <p14:sldIdLst>
            <p14:sldId id="256"/>
            <p14:sldId id="290"/>
            <p14:sldId id="257"/>
            <p14:sldId id="288"/>
            <p14:sldId id="294"/>
            <p14:sldId id="268"/>
            <p14:sldId id="266"/>
            <p14:sldId id="267"/>
            <p14:sldId id="292"/>
            <p14:sldId id="269"/>
            <p14:sldId id="272"/>
            <p14:sldId id="273"/>
            <p14:sldId id="274"/>
            <p14:sldId id="275"/>
            <p14:sldId id="277"/>
            <p14:sldId id="278"/>
            <p14:sldId id="279"/>
            <p14:sldId id="284"/>
            <p14:sldId id="293"/>
            <p14:sldId id="291"/>
            <p14:sldId id="29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B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7802" autoAdjust="0"/>
  </p:normalViewPr>
  <p:slideViewPr>
    <p:cSldViewPr showGuides="1">
      <p:cViewPr>
        <p:scale>
          <a:sx n="70" d="100"/>
          <a:sy n="70" d="100"/>
        </p:scale>
        <p:origin x="-1152" y="-144"/>
      </p:cViewPr>
      <p:guideLst>
        <p:guide orient="horz" pos="2341"/>
        <p:guide orient="horz" pos="3910"/>
        <p:guide orient="horz" pos="741"/>
        <p:guide pos="340"/>
        <p:guide pos="54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9" d="100"/>
          <a:sy n="69" d="100"/>
        </p:scale>
        <p:origin x="-1776" y="-108"/>
      </p:cViewPr>
      <p:guideLst>
        <p:guide orient="horz" pos="2880"/>
        <p:guide orient="horz" pos="5692"/>
        <p:guide pos="2160"/>
        <p:guide pos="419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069000" y="8712000"/>
            <a:ext cx="720000" cy="432000"/>
          </a:xfrm>
          <a:prstGeom prst="rect">
            <a:avLst/>
          </a:prstGeom>
        </p:spPr>
        <p:txBody>
          <a:bodyPr vert="horz" lIns="0" tIns="0" rIns="0" bIns="72000" rtlCol="0" anchor="b"/>
          <a:lstStyle>
            <a:lvl1pPr algn="r">
              <a:defRPr sz="1200"/>
            </a:lvl1pPr>
          </a:lstStyle>
          <a:p>
            <a:pPr algn="ctr"/>
            <a:fld id="{AFCA2D87-342B-410D-A057-98C7CD879DC5}" type="slidenum">
              <a:rPr lang="de-DE" smtClean="0"/>
              <a:pPr algn="ctr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5922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205200" y="8686800"/>
            <a:ext cx="2160000" cy="457200"/>
          </a:xfrm>
          <a:prstGeom prst="rect">
            <a:avLst/>
          </a:prstGeom>
        </p:spPr>
        <p:txBody>
          <a:bodyPr vert="horz" lIns="0" tIns="0" rIns="0" bIns="72000" rtlCol="0" anchor="b" anchorCtr="0"/>
          <a:lstStyle>
            <a:lvl1pPr algn="l">
              <a:defRPr sz="1200"/>
            </a:lvl1pPr>
          </a:lstStyle>
          <a:p>
            <a:fld id="{C1DC0878-342E-434D-A46A-B71EBBE1C49C}" type="datetime6">
              <a:rPr lang="de-DE" smtClean="0"/>
              <a:pPr/>
              <a:t>August 13</a:t>
            </a:fld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6" name="Fußzeilenplatzhalter 5" descr="HeadFooterNotice"/>
          <p:cNvSpPr>
            <a:spLocks noGrp="1"/>
          </p:cNvSpPr>
          <p:nvPr>
            <p:ph type="ftr" sz="quarter" idx="4"/>
          </p:nvPr>
        </p:nvSpPr>
        <p:spPr>
          <a:xfrm>
            <a:off x="3688017" y="8712000"/>
            <a:ext cx="2971800" cy="432000"/>
          </a:xfrm>
          <a:prstGeom prst="rect">
            <a:avLst/>
          </a:prstGeom>
        </p:spPr>
        <p:txBody>
          <a:bodyPr vert="horz" wrap="square" lIns="0" tIns="0" rIns="0" bIns="72000" rtlCol="0" anchor="b"/>
          <a:lstStyle>
            <a:lvl1pPr algn="r">
              <a:defRPr sz="1000" b="1">
                <a:solidFill>
                  <a:srgbClr val="878787"/>
                </a:solidFill>
              </a:defRPr>
            </a:lvl1pPr>
          </a:lstStyle>
          <a:p>
            <a:r>
              <a:rPr lang="de-DE" smtClean="0"/>
              <a:t>GEA Heat Exchangers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069000" y="8712000"/>
            <a:ext cx="720000" cy="432000"/>
          </a:xfrm>
          <a:prstGeom prst="rect">
            <a:avLst/>
          </a:prstGeom>
        </p:spPr>
        <p:txBody>
          <a:bodyPr vert="horz" lIns="0" tIns="0" rIns="0" bIns="72000" rtlCol="0" anchor="b"/>
          <a:lstStyle>
            <a:lvl1pPr algn="ctr">
              <a:defRPr sz="1200"/>
            </a:lvl1pPr>
          </a:lstStyle>
          <a:p>
            <a:fld id="{C79130B0-0161-498A-82B5-7850946FA91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fik 7" descr="Silber_GEA_26lg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804" y="203436"/>
            <a:ext cx="956691" cy="30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679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180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0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0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02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40000" y="4320000"/>
            <a:ext cx="5400000" cy="900000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 noProof="0" smtClean="0"/>
              <a:t>Formatvorlage des Untertitelmasters durch Klicken bearbeiten</a:t>
            </a:r>
            <a:endParaRPr lang="de-DE" noProof="0" dirty="0"/>
          </a:p>
        </p:txBody>
      </p:sp>
      <p:pic>
        <p:nvPicPr>
          <p:cNvPr id="7" name="Picture 23" descr="GEA_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381" y="279854"/>
            <a:ext cx="1511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Gerade Verbindung 8"/>
          <p:cNvCxnSpPr/>
          <p:nvPr userDrawn="1"/>
        </p:nvCxnSpPr>
        <p:spPr>
          <a:xfrm>
            <a:off x="539750" y="6494400"/>
            <a:ext cx="8064500" cy="1588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40000" y="3240000"/>
            <a:ext cx="806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2800" baseline="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1" name="Textfeld 10" descr="Div_Com"/>
          <p:cNvSpPr txBox="1"/>
          <p:nvPr userDrawn="1"/>
        </p:nvSpPr>
        <p:spPr>
          <a:xfrm>
            <a:off x="540000" y="5877272"/>
            <a:ext cx="8064250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1" noProof="0" dirty="0" smtClean="0">
                <a:solidFill>
                  <a:srgbClr val="878787"/>
                </a:solidFill>
              </a:rPr>
              <a:t>GEA </a:t>
            </a:r>
            <a:r>
              <a:rPr lang="de-DE" sz="1600" b="1" noProof="0" dirty="0" err="1" smtClean="0">
                <a:solidFill>
                  <a:srgbClr val="878787"/>
                </a:solidFill>
              </a:rPr>
              <a:t>Heat</a:t>
            </a:r>
            <a:r>
              <a:rPr lang="de-DE" sz="1600" b="1" noProof="0" dirty="0" smtClean="0">
                <a:solidFill>
                  <a:srgbClr val="878787"/>
                </a:solidFill>
              </a:rPr>
              <a:t> </a:t>
            </a:r>
            <a:r>
              <a:rPr lang="de-DE" sz="1600" b="1" noProof="0" dirty="0" err="1" smtClean="0">
                <a:solidFill>
                  <a:srgbClr val="878787"/>
                </a:solidFill>
              </a:rPr>
              <a:t>Exchangers</a:t>
            </a:r>
            <a:endParaRPr lang="de-DE" sz="1600" b="1" noProof="0" dirty="0" smtClean="0">
              <a:solidFill>
                <a:srgbClr val="878787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600" b="0" noProof="0" dirty="0" smtClean="0">
                <a:solidFill>
                  <a:srgbClr val="878787"/>
                </a:solidFill>
              </a:rPr>
              <a:t>GEA </a:t>
            </a:r>
            <a:r>
              <a:rPr lang="de-DE" sz="1600" b="0" noProof="0" dirty="0" err="1" smtClean="0">
                <a:solidFill>
                  <a:srgbClr val="878787"/>
                </a:solidFill>
              </a:rPr>
              <a:t>Küba</a:t>
            </a:r>
            <a:r>
              <a:rPr lang="de-DE" sz="1600" b="0" noProof="0" dirty="0" smtClean="0">
                <a:solidFill>
                  <a:srgbClr val="878787"/>
                </a:solidFill>
              </a:rPr>
              <a:t> GmbH</a:t>
            </a:r>
            <a:endParaRPr lang="de-DE" sz="1600" b="0" noProof="0" dirty="0">
              <a:solidFill>
                <a:srgbClr val="878787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Das neue gewerbliche GEA Küba Luftkühlersystem</a:t>
            </a:r>
            <a:endParaRPr lang="de-DE"/>
          </a:p>
        </p:txBody>
      </p:sp>
      <p:pic>
        <p:nvPicPr>
          <p:cNvPr id="2" name="Grafik 1" descr="Keyvisual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8" y="1170146"/>
            <a:ext cx="8065008" cy="1801368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GE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FinalSlid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1147" cy="691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1757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line mit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1634310"/>
            <a:ext cx="8064500" cy="457806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539750" y="1162800"/>
            <a:ext cx="80645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1162800"/>
            <a:ext cx="3888000" cy="5050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1162800"/>
            <a:ext cx="3888000" cy="5050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1634400"/>
            <a:ext cx="3888000" cy="457920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1634400"/>
            <a:ext cx="3888000" cy="457920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539750" y="1162800"/>
            <a:ext cx="3852000" cy="360000"/>
          </a:xfrm>
        </p:spPr>
        <p:txBody>
          <a:bodyPr/>
          <a:lstStyle>
            <a:lvl1pPr marL="0" indent="0">
              <a:buNone/>
              <a:defRPr sz="18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4752250" y="1162800"/>
            <a:ext cx="3852000" cy="360000"/>
          </a:xfrm>
        </p:spPr>
        <p:txBody>
          <a:bodyPr/>
          <a:lstStyle>
            <a:lvl1pPr marL="0" indent="0">
              <a:buNone/>
              <a:defRPr sz="1800" b="1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hrere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1162800"/>
            <a:ext cx="3888000" cy="5050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1162800"/>
            <a:ext cx="3888000" cy="208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4716000" y="3319200"/>
            <a:ext cx="3888000" cy="288000"/>
          </a:xfrm>
        </p:spPr>
        <p:txBody>
          <a:bodyPr anchor="t"/>
          <a:lstStyle>
            <a:lvl1pPr marL="0" indent="0"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Inhaltsplatzhalter 5"/>
          <p:cNvSpPr>
            <a:spLocks noGrp="1"/>
          </p:cNvSpPr>
          <p:nvPr>
            <p:ph sz="quarter" idx="16"/>
          </p:nvPr>
        </p:nvSpPr>
        <p:spPr>
          <a:xfrm>
            <a:off x="4716000" y="3763962"/>
            <a:ext cx="3888000" cy="208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4716000" y="5922300"/>
            <a:ext cx="3888000" cy="288000"/>
          </a:xfrm>
        </p:spPr>
        <p:txBody>
          <a:bodyPr anchor="t"/>
          <a:lstStyle>
            <a:lvl1pPr marL="0" indent="0"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0"/>
          <p:cNvSpPr>
            <a:spLocks noGrp="1"/>
          </p:cNvSpPr>
          <p:nvPr>
            <p:ph type="pic" sz="quarter" idx="19"/>
          </p:nvPr>
        </p:nvSpPr>
        <p:spPr>
          <a:xfrm>
            <a:off x="4714874" y="3764384"/>
            <a:ext cx="3888000" cy="208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8"/>
          </p:nvPr>
        </p:nvSpPr>
        <p:spPr>
          <a:xfrm>
            <a:off x="4714874" y="1160463"/>
            <a:ext cx="3888000" cy="208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1162800"/>
            <a:ext cx="3888000" cy="5050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4716000" y="3319200"/>
            <a:ext cx="3888000" cy="288000"/>
          </a:xfrm>
        </p:spPr>
        <p:txBody>
          <a:bodyPr anchor="t"/>
          <a:lstStyle>
            <a:lvl1pPr marL="0" indent="0"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17"/>
          </p:nvPr>
        </p:nvSpPr>
        <p:spPr>
          <a:xfrm>
            <a:off x="4716000" y="5922300"/>
            <a:ext cx="3888000" cy="288000"/>
          </a:xfrm>
        </p:spPr>
        <p:txBody>
          <a:bodyPr anchor="t"/>
          <a:lstStyle>
            <a:lvl1pPr marL="0" indent="0">
              <a:buNone/>
              <a:defRPr sz="14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ohne Key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02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40000" y="4320000"/>
            <a:ext cx="5400000" cy="900000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de-DE" noProof="0" smtClean="0"/>
              <a:t>Formatvorlage des Untertitelmasters durch Klicken bearbeiten</a:t>
            </a:r>
            <a:endParaRPr lang="de-DE" noProof="0"/>
          </a:p>
        </p:txBody>
      </p:sp>
      <p:pic>
        <p:nvPicPr>
          <p:cNvPr id="7" name="Picture 23" descr="GEA_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381" y="279854"/>
            <a:ext cx="1511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Gerade Verbindung 8"/>
          <p:cNvCxnSpPr/>
          <p:nvPr userDrawn="1"/>
        </p:nvCxnSpPr>
        <p:spPr>
          <a:xfrm>
            <a:off x="539750" y="6494400"/>
            <a:ext cx="8064500" cy="1588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40000" y="3240000"/>
            <a:ext cx="806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2800" baseline="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1" name="Textfeld 10" descr="Div_Com"/>
          <p:cNvSpPr txBox="1"/>
          <p:nvPr userDrawn="1"/>
        </p:nvSpPr>
        <p:spPr>
          <a:xfrm>
            <a:off x="540000" y="5400000"/>
            <a:ext cx="8064250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noProof="0" smtClean="0">
                <a:solidFill>
                  <a:srgbClr val="878787"/>
                </a:solidFill>
              </a:rPr>
              <a:t>GEA Heat Exchangers</a:t>
            </a:r>
            <a:endParaRPr lang="de-DE" sz="1800" b="1" noProof="0" dirty="0">
              <a:solidFill>
                <a:srgbClr val="878787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noProof="0" smtClean="0"/>
              <a:pPr/>
              <a:t>‹#›</a:t>
            </a:fld>
            <a:r>
              <a:rPr lang="de-DE" noProof="0" smtClean="0"/>
              <a:t>  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 smtClean="0"/>
              <a:t>Das neue gewerbliche GEA Küba Luftkühlersystem</a:t>
            </a:r>
            <a:endParaRPr lang="de-DE" noProof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platzhalter 13"/>
          <p:cNvSpPr>
            <a:spLocks noGrp="1"/>
          </p:cNvSpPr>
          <p:nvPr>
            <p:ph type="title"/>
          </p:nvPr>
        </p:nvSpPr>
        <p:spPr>
          <a:xfrm>
            <a:off x="540000" y="318180"/>
            <a:ext cx="6136408" cy="3600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/>
          <a:p>
            <a:r>
              <a:rPr lang="de-DE" noProof="0" smtClean="0"/>
              <a:t>Titelmasterformat durch Klicken bearbeiten</a:t>
            </a:r>
            <a:endParaRPr lang="de-DE" noProof="0"/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0068" y="6585993"/>
            <a:ext cx="360045" cy="16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000" b="1">
                <a:solidFill>
                  <a:srgbClr val="878787"/>
                </a:solidFill>
                <a:latin typeface="+mj-lt"/>
              </a:defRPr>
            </a:lvl1pPr>
          </a:lstStyle>
          <a:p>
            <a:fld id="{D46619FA-62B9-4C58-8D46-9877ED4AF800}" type="slidenum">
              <a:rPr lang="de-DE" smtClean="0"/>
              <a:pPr/>
              <a:t>‹#›</a:t>
            </a:fld>
            <a:r>
              <a:rPr lang="de-DE" smtClean="0"/>
              <a:t>  </a:t>
            </a:r>
            <a:endParaRPr lang="de-DE" dirty="0" smtClean="0"/>
          </a:p>
        </p:txBody>
      </p:sp>
      <p:pic>
        <p:nvPicPr>
          <p:cNvPr id="9" name="Picture 32" descr="GEA_Logo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39050" y="292100"/>
            <a:ext cx="9652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Gerade Verbindung 9"/>
          <p:cNvCxnSpPr/>
          <p:nvPr/>
        </p:nvCxnSpPr>
        <p:spPr>
          <a:xfrm>
            <a:off x="539750" y="6498000"/>
            <a:ext cx="8064500" cy="1588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540000" y="870038"/>
            <a:ext cx="8064500" cy="1588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 descr="Div_Com_foot"/>
          <p:cNvSpPr txBox="1"/>
          <p:nvPr/>
        </p:nvSpPr>
        <p:spPr>
          <a:xfrm>
            <a:off x="5328666" y="6585516"/>
            <a:ext cx="3276409" cy="1656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000" b="1" noProof="0" smtClean="0">
                <a:solidFill>
                  <a:srgbClr val="878787"/>
                </a:solidFill>
              </a:rPr>
              <a:t>GEA Heat Exchangers</a:t>
            </a:r>
            <a:endParaRPr lang="de-DE" sz="1000" b="1" noProof="0" dirty="0">
              <a:solidFill>
                <a:srgbClr val="878787"/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3"/>
          </p:nvPr>
        </p:nvSpPr>
        <p:spPr>
          <a:xfrm>
            <a:off x="972121" y="6585516"/>
            <a:ext cx="4320540" cy="16562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000" b="1">
                <a:solidFill>
                  <a:srgbClr val="878787"/>
                </a:solidFill>
              </a:defRPr>
            </a:lvl1pPr>
          </a:lstStyle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18" name="Textplatzhalter 17"/>
          <p:cNvSpPr>
            <a:spLocks noGrp="1"/>
          </p:cNvSpPr>
          <p:nvPr>
            <p:ph type="body" idx="1"/>
          </p:nvPr>
        </p:nvSpPr>
        <p:spPr>
          <a:xfrm>
            <a:off x="539750" y="1161143"/>
            <a:ext cx="8064500" cy="504915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  <a:p>
            <a:pPr lvl="2"/>
            <a:r>
              <a:rPr lang="de-DE" noProof="0" dirty="0" smtClean="0"/>
              <a:t>Dritte Ebene</a:t>
            </a:r>
          </a:p>
          <a:p>
            <a:pPr lvl="3"/>
            <a:r>
              <a:rPr lang="de-DE" noProof="0" dirty="0" smtClean="0"/>
              <a:t>Vierte Ebene</a:t>
            </a:r>
          </a:p>
          <a:p>
            <a:pPr lvl="4"/>
            <a:r>
              <a:rPr lang="de-DE" noProof="0" dirty="0" smtClean="0"/>
              <a:t>Fünfte Ebene</a:t>
            </a:r>
            <a:endParaRPr lang="de-DE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6" r:id="rId7"/>
    <p:sldLayoutId id="2147483674" r:id="rId8"/>
    <p:sldLayoutId id="2147483677" r:id="rId9"/>
    <p:sldLayoutId id="2147483678" r:id="rId10"/>
  </p:sldLayoutIdLst>
  <p:transition>
    <p:fade/>
  </p:transition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200" b="1" baseline="0">
          <a:solidFill>
            <a:srgbClr val="000000"/>
          </a:solidFill>
          <a:latin typeface="+mj-lt"/>
          <a:ea typeface="+mj-ea"/>
          <a:cs typeface="+mj-cs"/>
        </a:defRPr>
      </a:lvl1pPr>
      <a:lvl2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2pPr>
      <a:lvl3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3pPr>
      <a:lvl4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4572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9144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13716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18288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titleStyle>
    <p:bodyStyle>
      <a:lvl1pPr marL="180975" indent="-180975" algn="l" rtl="0" eaLnBrk="1" fontAlgn="base" hangingPunct="1">
        <a:lnSpc>
          <a:spcPct val="100000"/>
        </a:lnSpc>
        <a:spcBef>
          <a:spcPts val="350"/>
        </a:spcBef>
        <a:spcAft>
          <a:spcPts val="350"/>
        </a:spcAft>
        <a:buClr>
          <a:schemeClr val="tx2"/>
        </a:buClr>
        <a:buSzPct val="100000"/>
        <a:buFont typeface="Arial" pitchFamily="34" charset="0"/>
        <a:buChar char="•"/>
        <a:defRPr sz="2000" baseline="0">
          <a:solidFill>
            <a:schemeClr val="tx1"/>
          </a:solidFill>
          <a:latin typeface="+mj-lt"/>
          <a:ea typeface="+mn-ea"/>
          <a:cs typeface="+mn-cs"/>
        </a:defRPr>
      </a:lvl1pPr>
      <a:lvl2pPr marL="360000" indent="-180975" algn="l" rtl="0" eaLnBrk="1" fontAlgn="base" hangingPunct="1">
        <a:lnSpc>
          <a:spcPct val="100000"/>
        </a:lnSpc>
        <a:spcBef>
          <a:spcPts val="250"/>
        </a:spcBef>
        <a:spcAft>
          <a:spcPts val="250"/>
        </a:spcAft>
        <a:buClr>
          <a:schemeClr val="tx2"/>
        </a:buClr>
        <a:buSzPct val="100000"/>
        <a:buFont typeface="Arial" pitchFamily="34" charset="0"/>
        <a:buChar char="•"/>
        <a:defRPr>
          <a:solidFill>
            <a:schemeClr val="tx1"/>
          </a:solidFill>
          <a:latin typeface="+mj-lt"/>
        </a:defRPr>
      </a:lvl2pPr>
      <a:lvl3pPr marL="540000" indent="-180975" algn="l" rtl="0" eaLnBrk="1" fontAlgn="base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tx2"/>
        </a:buClr>
        <a:buSzPct val="100000"/>
        <a:buFont typeface="Arial" pitchFamily="34" charset="0"/>
        <a:buChar char="•"/>
        <a:defRPr sz="1600">
          <a:solidFill>
            <a:schemeClr val="tx1"/>
          </a:solidFill>
          <a:latin typeface="+mj-lt"/>
        </a:defRPr>
      </a:lvl3pPr>
      <a:lvl4pPr marL="720000" indent="-180000" algn="l" rtl="0" eaLnBrk="1" fontAlgn="base" hangingPunct="1">
        <a:lnSpc>
          <a:spcPct val="100000"/>
        </a:lnSpc>
        <a:spcBef>
          <a:spcPts val="150"/>
        </a:spcBef>
        <a:spcAft>
          <a:spcPts val="150"/>
        </a:spcAft>
        <a:buClr>
          <a:schemeClr val="tx2"/>
        </a:buClr>
        <a:buSzPct val="100000"/>
        <a:buFont typeface="Arial" pitchFamily="34" charset="0"/>
        <a:buChar char="•"/>
        <a:defRPr sz="1400">
          <a:solidFill>
            <a:schemeClr val="tx1"/>
          </a:solidFill>
          <a:latin typeface="+mj-lt"/>
        </a:defRPr>
      </a:lvl4pPr>
      <a:lvl5pPr marL="900113" indent="-180975" algn="l" rtl="0" eaLnBrk="1" fontAlgn="base" hangingPunct="1">
        <a:lnSpc>
          <a:spcPct val="100000"/>
        </a:lnSpc>
        <a:spcBef>
          <a:spcPts val="100"/>
        </a:spcBef>
        <a:spcAft>
          <a:spcPts val="100"/>
        </a:spcAft>
        <a:buClr>
          <a:schemeClr val="tx2"/>
        </a:buClr>
        <a:buSzPct val="100000"/>
        <a:buFont typeface="Arial" pitchFamily="34" charset="0"/>
        <a:buChar char="•"/>
        <a:defRPr sz="1400">
          <a:solidFill>
            <a:srgbClr val="000000"/>
          </a:solidFill>
          <a:latin typeface="+mn-lt"/>
        </a:defRPr>
      </a:lvl5pPr>
      <a:lvl6pPr marL="2170113" indent="-182563" algn="l" rtl="0" eaLnBrk="1" fontAlgn="base" hangingPunct="1">
        <a:spcBef>
          <a:spcPct val="20000"/>
        </a:spcBef>
        <a:spcAft>
          <a:spcPct val="20000"/>
        </a:spcAft>
        <a:buClr>
          <a:srgbClr val="000000"/>
        </a:buClr>
        <a:buSzPct val="110000"/>
        <a:defRPr sz="1600">
          <a:solidFill>
            <a:srgbClr val="000000"/>
          </a:solidFill>
          <a:latin typeface="+mn-lt"/>
        </a:defRPr>
      </a:lvl6pPr>
      <a:lvl7pPr marL="2627313" indent="-182563" algn="l" rtl="0" eaLnBrk="1" fontAlgn="base" hangingPunct="1">
        <a:spcBef>
          <a:spcPct val="20000"/>
        </a:spcBef>
        <a:spcAft>
          <a:spcPct val="20000"/>
        </a:spcAft>
        <a:buClr>
          <a:srgbClr val="000000"/>
        </a:buClr>
        <a:buSzPct val="110000"/>
        <a:defRPr sz="1600">
          <a:solidFill>
            <a:srgbClr val="000000"/>
          </a:solidFill>
          <a:latin typeface="+mn-lt"/>
        </a:defRPr>
      </a:lvl7pPr>
      <a:lvl8pPr marL="3084513" indent="-182563" algn="l" rtl="0" eaLnBrk="1" fontAlgn="base" hangingPunct="1">
        <a:spcBef>
          <a:spcPct val="20000"/>
        </a:spcBef>
        <a:spcAft>
          <a:spcPct val="20000"/>
        </a:spcAft>
        <a:buClr>
          <a:srgbClr val="000000"/>
        </a:buClr>
        <a:buSzPct val="110000"/>
        <a:defRPr sz="1600">
          <a:solidFill>
            <a:srgbClr val="000000"/>
          </a:solidFill>
          <a:latin typeface="+mn-lt"/>
        </a:defRPr>
      </a:lvl8pPr>
      <a:lvl9pPr marL="3541713" indent="-182563" algn="l" rtl="0" eaLnBrk="1" fontAlgn="base" hangingPunct="1">
        <a:spcBef>
          <a:spcPct val="20000"/>
        </a:spcBef>
        <a:spcAft>
          <a:spcPct val="20000"/>
        </a:spcAft>
        <a:buClr>
          <a:srgbClr val="000000"/>
        </a:buClr>
        <a:buSzPct val="110000"/>
        <a:defRPr sz="16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2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7" Type="http://schemas.openxmlformats.org/officeDocument/2006/relationships/image" Target="../media/image50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sz="quarter" idx="1"/>
          </p:nvPr>
        </p:nvSpPr>
        <p:spPr>
          <a:xfrm>
            <a:off x="539552" y="3645024"/>
            <a:ext cx="8064448" cy="7200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300" dirty="0" smtClean="0"/>
              <a:t>Новые воздухоохладители </a:t>
            </a:r>
            <a:r>
              <a:rPr lang="de-DE" sz="2300" dirty="0" smtClean="0"/>
              <a:t>GEA </a:t>
            </a:r>
            <a:r>
              <a:rPr lang="de-DE" sz="2300" dirty="0" err="1" smtClean="0"/>
              <a:t>Küba</a:t>
            </a:r>
            <a:r>
              <a:rPr lang="de-DE" sz="2300" dirty="0" smtClean="0"/>
              <a:t>:</a:t>
            </a:r>
            <a:br>
              <a:rPr lang="de-DE" sz="2300" dirty="0" smtClean="0"/>
            </a:br>
            <a:r>
              <a:rPr lang="ru-RU" sz="2300" dirty="0" smtClean="0"/>
              <a:t>представление на рынке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GEA </a:t>
            </a:r>
            <a:r>
              <a:rPr lang="de-DE" dirty="0" err="1"/>
              <a:t>Küba</a:t>
            </a:r>
            <a:r>
              <a:rPr lang="de-DE" dirty="0"/>
              <a:t>: </a:t>
            </a:r>
            <a:r>
              <a:rPr lang="ru-RU" dirty="0" smtClean="0"/>
              <a:t>Отличия в деталях</a:t>
            </a:r>
            <a:r>
              <a:rPr lang="de-DE" dirty="0" smtClean="0"/>
              <a:t>!</a:t>
            </a:r>
            <a:endParaRPr lang="de-DE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28184" y="5877272"/>
            <a:ext cx="2430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878787"/>
              </a:buClr>
              <a:buSzPct val="100000"/>
            </a:pPr>
            <a:r>
              <a:rPr lang="ru-RU" b="1" kern="0" dirty="0">
                <a:solidFill>
                  <a:srgbClr val="878787"/>
                </a:solidFill>
              </a:rPr>
              <a:t>Кирилл Новиков</a:t>
            </a:r>
          </a:p>
          <a:p>
            <a:pPr lvl="0" algn="r" fontAlgn="base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878787"/>
              </a:buClr>
              <a:buSzPct val="100000"/>
            </a:pPr>
            <a:r>
              <a:rPr lang="ru-RU" b="1" kern="0" dirty="0" smtClean="0">
                <a:solidFill>
                  <a:srgbClr val="878787"/>
                </a:solidFill>
              </a:rPr>
              <a:t>Апрель 2013</a:t>
            </a:r>
            <a:endParaRPr lang="ru-RU" b="1" kern="0" dirty="0">
              <a:solidFill>
                <a:srgbClr val="8787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21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10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Новый коммерческий воздухоохладитель </a:t>
            </a:r>
            <a:r>
              <a:rPr lang="de-DE" dirty="0" smtClean="0"/>
              <a:t>GEA </a:t>
            </a:r>
            <a:r>
              <a:rPr lang="de-DE" dirty="0" err="1" smtClean="0"/>
              <a:t>Küba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Усовершенствование базовых серий</a:t>
            </a:r>
            <a:r>
              <a:rPr lang="de-DE" sz="2000" dirty="0"/>
              <a:t> SP </a:t>
            </a:r>
            <a:r>
              <a:rPr lang="ru-RU" sz="2000" dirty="0" smtClean="0"/>
              <a:t>и </a:t>
            </a:r>
            <a:r>
              <a:rPr lang="de-DE" sz="2000" dirty="0" smtClean="0"/>
              <a:t>SG</a:t>
            </a: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67544" y="5100161"/>
            <a:ext cx="41764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GEA </a:t>
            </a:r>
            <a:r>
              <a:rPr kumimoji="0" lang="de-DE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Küba</a:t>
            </a:r>
            <a:endParaRPr kumimoji="0" lang="de-DE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547664" y="5715714"/>
            <a:ext cx="41764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de-DE" sz="4000" b="1" i="1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</a:t>
            </a:r>
            <a:r>
              <a:rPr lang="de-DE" sz="4000" b="1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arket</a:t>
            </a:r>
            <a:r>
              <a:rPr lang="de-DE" sz="4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SP</a:t>
            </a:r>
            <a:endParaRPr kumimoji="0" lang="de-DE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3923928" y="5157192"/>
            <a:ext cx="41764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GEA </a:t>
            </a:r>
            <a:r>
              <a:rPr kumimoji="0" lang="de-DE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Küba</a:t>
            </a:r>
            <a:endParaRPr kumimoji="0" lang="de-DE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148064" y="5765151"/>
            <a:ext cx="417646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de-DE" sz="4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SG </a:t>
            </a:r>
            <a:r>
              <a:rPr lang="de-DE" sz="4000" b="1" i="1" kern="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commercial</a:t>
            </a:r>
            <a:endParaRPr kumimoji="0" lang="de-DE" sz="4000" b="1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83187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8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50" y="936288"/>
            <a:ext cx="4572000" cy="551078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" y="936288"/>
            <a:ext cx="4572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11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7" name="Titel 4"/>
          <p:cNvSpPr>
            <a:spLocks noGrp="1"/>
          </p:cNvSpPr>
          <p:nvPr>
            <p:ph type="title"/>
          </p:nvPr>
        </p:nvSpPr>
        <p:spPr>
          <a:xfrm>
            <a:off x="540000" y="318180"/>
            <a:ext cx="6136408" cy="360000"/>
          </a:xfrm>
        </p:spPr>
        <p:txBody>
          <a:bodyPr/>
          <a:lstStyle/>
          <a:p>
            <a:r>
              <a:rPr lang="ru-RU" sz="2000" dirty="0"/>
              <a:t>Основные преимущества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SG </a:t>
            </a:r>
            <a:r>
              <a:rPr lang="de-DE" sz="2000" i="1" dirty="0" err="1" smtClean="0"/>
              <a:t>commercial</a:t>
            </a:r>
            <a:r>
              <a:rPr lang="de-DE" sz="2000" dirty="0" smtClean="0"/>
              <a:t> – </a:t>
            </a:r>
            <a:r>
              <a:rPr lang="ru-RU" sz="2000" dirty="0" smtClean="0"/>
              <a:t>Максимальная эффективность</a:t>
            </a:r>
            <a:endParaRPr lang="de-DE" sz="2000" dirty="0"/>
          </a:p>
        </p:txBody>
      </p:sp>
      <p:sp>
        <p:nvSpPr>
          <p:cNvPr id="10" name="Textfeld 9"/>
          <p:cNvSpPr txBox="1"/>
          <p:nvPr/>
        </p:nvSpPr>
        <p:spPr>
          <a:xfrm>
            <a:off x="654503" y="836712"/>
            <a:ext cx="3744416" cy="232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Превосходная производительность</a:t>
            </a:r>
            <a:endParaRPr lang="de-DE" b="1" kern="0" dirty="0" smtClean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Современный дизайн и</a:t>
            </a:r>
            <a:r>
              <a:rPr lang="de-DE" sz="1400" kern="0" dirty="0" smtClean="0"/>
              <a:t/>
            </a:r>
            <a:br>
              <a:rPr lang="de-DE" sz="1400" kern="0" dirty="0" smtClean="0"/>
            </a:br>
            <a:r>
              <a:rPr lang="ru-RU" sz="1400" kern="0" dirty="0" smtClean="0"/>
              <a:t>отличное исполнение</a:t>
            </a:r>
            <a:endParaRPr lang="de-DE" sz="1400" kern="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Соответствие стандартам </a:t>
            </a:r>
            <a:r>
              <a:rPr lang="de-DE" sz="1400" kern="0" dirty="0" smtClean="0"/>
              <a:t>ERP 2015</a:t>
            </a:r>
            <a:endParaRPr lang="de-DE" sz="1400" kern="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На </a:t>
            </a:r>
            <a:r>
              <a:rPr lang="de-DE" sz="1400" kern="0" dirty="0" smtClean="0"/>
              <a:t>30</a:t>
            </a:r>
            <a:r>
              <a:rPr lang="de-DE" sz="1400" kern="0" dirty="0"/>
              <a:t>% </a:t>
            </a:r>
            <a:r>
              <a:rPr lang="ru-RU" sz="1400" kern="0" dirty="0"/>
              <a:t>меньше </a:t>
            </a:r>
            <a:r>
              <a:rPr lang="ru-RU" sz="1400" kern="0" dirty="0" smtClean="0"/>
              <a:t>потребление </a:t>
            </a:r>
            <a:r>
              <a:rPr lang="ru-RU" sz="1400" kern="0" dirty="0"/>
              <a:t>электроэнергии</a:t>
            </a:r>
            <a:endParaRPr lang="de-DE" sz="1400" kern="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На </a:t>
            </a:r>
            <a:r>
              <a:rPr lang="de-DE" sz="1400" kern="0" dirty="0" smtClean="0"/>
              <a:t>15</a:t>
            </a:r>
            <a:r>
              <a:rPr lang="de-DE" sz="1400" kern="0" dirty="0"/>
              <a:t>% </a:t>
            </a:r>
            <a:r>
              <a:rPr lang="ru-RU" sz="1400" kern="0" dirty="0" smtClean="0"/>
              <a:t>больше расход воздуха и увеличенная длина струи</a:t>
            </a:r>
            <a:endParaRPr lang="de-DE" sz="1400" kern="0" dirty="0"/>
          </a:p>
        </p:txBody>
      </p:sp>
      <p:sp>
        <p:nvSpPr>
          <p:cNvPr id="11" name="Textfeld 10"/>
          <p:cNvSpPr txBox="1"/>
          <p:nvPr/>
        </p:nvSpPr>
        <p:spPr>
          <a:xfrm>
            <a:off x="4716016" y="3251064"/>
            <a:ext cx="4032448" cy="260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Вентиляторы со встроенным </a:t>
            </a:r>
            <a:r>
              <a:rPr lang="ru-RU" b="1" kern="0" dirty="0" err="1" smtClean="0">
                <a:solidFill>
                  <a:schemeClr val="accent2"/>
                </a:solidFill>
              </a:rPr>
              <a:t>стриммером</a:t>
            </a:r>
            <a:endParaRPr lang="de-DE" b="1" kern="0" dirty="0" smtClean="0">
              <a:solidFill>
                <a:srgbClr val="FF0000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Полностью усовершенствованный </a:t>
            </a:r>
          </a:p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</a:pP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     </a:t>
            </a:r>
            <a:r>
              <a:rPr lang="ru-RU" sz="1400" dirty="0" err="1"/>
              <a:t>стриммер</a:t>
            </a:r>
            <a:r>
              <a:rPr lang="ru-RU" sz="1400" dirty="0"/>
              <a:t> </a:t>
            </a:r>
            <a:r>
              <a:rPr lang="ru-RU" sz="1400" dirty="0" smtClean="0">
                <a:solidFill>
                  <a:srgbClr val="000000"/>
                </a:solidFill>
              </a:rPr>
              <a:t>вентилятора</a:t>
            </a:r>
            <a:endParaRPr lang="de-DE" sz="1400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Направленный воздушный поток с увеличенной длиной струи при уменьшенном перепаде давления 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Лопасти вентилятора изогнутой формы, горизонтальный </a:t>
            </a:r>
            <a:r>
              <a:rPr lang="ru-RU" sz="1400" dirty="0"/>
              <a:t>поток </a:t>
            </a:r>
            <a:r>
              <a:rPr lang="ru-RU" sz="1400" dirty="0" smtClean="0"/>
              <a:t>воздуха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de-DE" sz="1400" dirty="0"/>
              <a:t>AC </a:t>
            </a:r>
            <a:r>
              <a:rPr lang="ru-RU" sz="1400" dirty="0" smtClean="0"/>
              <a:t>или </a:t>
            </a:r>
            <a:r>
              <a:rPr lang="de-DE" sz="1400" dirty="0" smtClean="0"/>
              <a:t>EC</a:t>
            </a:r>
            <a:r>
              <a:rPr lang="ru-RU" sz="1400" dirty="0" smtClean="0"/>
              <a:t>-технология</a:t>
            </a:r>
            <a:endParaRPr lang="de-DE" sz="1400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195444"/>
            <a:ext cx="453208" cy="45320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03" y="3177457"/>
            <a:ext cx="484905" cy="489181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507" y="3251064"/>
            <a:ext cx="995008" cy="34196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339" y="3208822"/>
            <a:ext cx="426451" cy="42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01035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50" y="936288"/>
            <a:ext cx="4572000" cy="551078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" y="980728"/>
            <a:ext cx="4572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12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7" name="Titel 4"/>
          <p:cNvSpPr>
            <a:spLocks noGrp="1"/>
          </p:cNvSpPr>
          <p:nvPr>
            <p:ph type="title"/>
          </p:nvPr>
        </p:nvSpPr>
        <p:spPr>
          <a:xfrm>
            <a:off x="540000" y="318180"/>
            <a:ext cx="6136408" cy="360000"/>
          </a:xfrm>
        </p:spPr>
        <p:txBody>
          <a:bodyPr/>
          <a:lstStyle/>
          <a:p>
            <a:r>
              <a:rPr lang="ru-RU" sz="2000" dirty="0"/>
              <a:t>Основные преимущества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/>
              <a:t>SG </a:t>
            </a:r>
            <a:r>
              <a:rPr lang="de-DE" sz="2000" i="1" dirty="0" err="1"/>
              <a:t>commercial</a:t>
            </a:r>
            <a:r>
              <a:rPr lang="de-DE" sz="2000" dirty="0"/>
              <a:t> – </a:t>
            </a:r>
            <a:r>
              <a:rPr lang="ru-RU" sz="2000" dirty="0"/>
              <a:t>Максимальная эффективность</a:t>
            </a:r>
            <a:endParaRPr lang="de-DE" sz="2000" dirty="0"/>
          </a:p>
        </p:txBody>
      </p:sp>
      <p:sp>
        <p:nvSpPr>
          <p:cNvPr id="10" name="Textfeld 9"/>
          <p:cNvSpPr txBox="1"/>
          <p:nvPr/>
        </p:nvSpPr>
        <p:spPr>
          <a:xfrm>
            <a:off x="654503" y="1014551"/>
            <a:ext cx="3744416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Долгий цикл охлаждения</a:t>
            </a:r>
            <a:r>
              <a:rPr lang="de-DE" b="1" kern="0" dirty="0" smtClean="0">
                <a:solidFill>
                  <a:schemeClr val="accent2"/>
                </a:solidFill>
              </a:rPr>
              <a:t>: </a:t>
            </a:r>
            <a:r>
              <a:rPr lang="ru-RU" b="1" kern="0" dirty="0" smtClean="0">
                <a:solidFill>
                  <a:schemeClr val="accent2"/>
                </a:solidFill>
              </a:rPr>
              <a:t>Теплообменный блок </a:t>
            </a:r>
            <a:r>
              <a:rPr lang="de-DE" b="1" kern="0" dirty="0" err="1" smtClean="0">
                <a:solidFill>
                  <a:schemeClr val="accent2"/>
                </a:solidFill>
              </a:rPr>
              <a:t>Küba</a:t>
            </a:r>
            <a:r>
              <a:rPr lang="de-DE" b="1" kern="0" dirty="0" smtClean="0">
                <a:solidFill>
                  <a:schemeClr val="accent2"/>
                </a:solidFill>
              </a:rPr>
              <a:t> HFE</a:t>
            </a:r>
            <a:r>
              <a:rPr lang="ru-RU" b="1" kern="0" dirty="0" smtClean="0">
                <a:solidFill>
                  <a:schemeClr val="accent2"/>
                </a:solidFill>
              </a:rPr>
              <a:t> с распределителем </a:t>
            </a:r>
            <a:r>
              <a:rPr lang="de-DE" b="1" kern="0" dirty="0" err="1" smtClean="0">
                <a:solidFill>
                  <a:schemeClr val="accent2"/>
                </a:solidFill>
              </a:rPr>
              <a:t>Küba</a:t>
            </a:r>
            <a:r>
              <a:rPr lang="de-DE" b="1" kern="0" dirty="0" smtClean="0">
                <a:solidFill>
                  <a:schemeClr val="accent2"/>
                </a:solidFill>
              </a:rPr>
              <a:t> CAL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Оптимальная конфигурация теплообменника для равномерного теплообмена и моделирования </a:t>
            </a:r>
            <a:r>
              <a:rPr lang="ru-RU" sz="1400" kern="0" dirty="0"/>
              <a:t>воздушного</a:t>
            </a:r>
            <a:r>
              <a:rPr lang="ru-RU" sz="1400" kern="0" dirty="0" smtClean="0">
                <a:solidFill>
                  <a:srgbClr val="FF0000"/>
                </a:solidFill>
              </a:rPr>
              <a:t> </a:t>
            </a:r>
            <a:r>
              <a:rPr lang="ru-RU" sz="1400" kern="0" dirty="0" smtClean="0"/>
              <a:t>п</a:t>
            </a:r>
            <a:r>
              <a:rPr lang="ru-RU" sz="1400" kern="0" dirty="0"/>
              <a:t>отока</a:t>
            </a:r>
            <a:endParaRPr lang="de-DE" sz="1400" kern="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kern="0" dirty="0" smtClean="0"/>
              <a:t>Стабильное регулирование при минимальной разности температур </a:t>
            </a:r>
            <a:r>
              <a:rPr lang="de-DE" sz="1400" kern="0" dirty="0" smtClean="0"/>
              <a:t>– </a:t>
            </a:r>
            <a:r>
              <a:rPr lang="ru-RU" sz="1400" kern="0" dirty="0" smtClean="0"/>
              <a:t>даже в режиме частичной нагрузки </a:t>
            </a:r>
            <a:r>
              <a:rPr lang="de-DE" sz="1400" kern="0" dirty="0" smtClean="0"/>
              <a:t> </a:t>
            </a:r>
            <a:endParaRPr lang="de-DE" sz="1400" kern="0" dirty="0"/>
          </a:p>
        </p:txBody>
      </p:sp>
      <p:sp>
        <p:nvSpPr>
          <p:cNvPr id="11" name="Textfeld 10"/>
          <p:cNvSpPr txBox="1"/>
          <p:nvPr/>
        </p:nvSpPr>
        <p:spPr>
          <a:xfrm>
            <a:off x="4716016" y="3335854"/>
            <a:ext cx="3960440" cy="312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Оптимизированная система </a:t>
            </a:r>
            <a:r>
              <a:rPr lang="ru-RU" b="1" kern="0" dirty="0" err="1" smtClean="0">
                <a:solidFill>
                  <a:schemeClr val="accent2"/>
                </a:solidFill>
              </a:rPr>
              <a:t>оттайки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В качестве альтернативы </a:t>
            </a:r>
            <a:r>
              <a:rPr lang="ru-RU" sz="1400" dirty="0" err="1" smtClean="0"/>
              <a:t>электрооттайки</a:t>
            </a:r>
            <a:r>
              <a:rPr lang="ru-RU" sz="1400" dirty="0" smtClean="0"/>
              <a:t> можно использовать </a:t>
            </a:r>
            <a:r>
              <a:rPr lang="ru-RU" sz="1400" dirty="0" err="1" smtClean="0"/>
              <a:t>оттайку</a:t>
            </a:r>
            <a:r>
              <a:rPr lang="ru-RU" sz="1400" dirty="0" smtClean="0"/>
              <a:t> горячим газом или промежуточным теплоносителем </a:t>
            </a:r>
            <a:endParaRPr lang="de-DE" sz="14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Надежная </a:t>
            </a:r>
            <a:r>
              <a:rPr lang="ru-RU" sz="1400" dirty="0" err="1" smtClean="0"/>
              <a:t>оттайка</a:t>
            </a:r>
            <a:r>
              <a:rPr lang="ru-RU" sz="1400" dirty="0" smtClean="0"/>
              <a:t> благодаря патентованным компонентам - прижимным клеммам или хомуту на трубопроводе с горячим газом</a:t>
            </a:r>
            <a:endParaRPr lang="de-DE" sz="14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Система вентиляторов может быть оборудована </a:t>
            </a:r>
            <a:r>
              <a:rPr lang="ru-RU" sz="1400" dirty="0"/>
              <a:t>обогревом диффузора, </a:t>
            </a:r>
            <a:r>
              <a:rPr lang="ru-RU" sz="1400" dirty="0" smtClean="0"/>
              <a:t>оптимальным с энергетической точки зрения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656351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13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Основные преимущества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/>
              <a:t>SG </a:t>
            </a:r>
            <a:r>
              <a:rPr lang="de-DE" sz="2000" i="1" dirty="0" err="1"/>
              <a:t>commercial</a:t>
            </a:r>
            <a:r>
              <a:rPr lang="de-DE" sz="2000" dirty="0"/>
              <a:t> – </a:t>
            </a:r>
            <a:r>
              <a:rPr lang="ru-RU" sz="2000" dirty="0" smtClean="0"/>
              <a:t>надежный и гигиеничный</a:t>
            </a:r>
            <a:endParaRPr lang="de-DE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323528" y="1031868"/>
            <a:ext cx="2880320" cy="331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Откидной поддон и поворотные вентиляторы в стандартном исполнении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Новый стандарт гигиеничности в этом классе </a:t>
            </a:r>
            <a:r>
              <a:rPr lang="de-DE" sz="1400" dirty="0" smtClean="0"/>
              <a:t> 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Шарнирная система крепления вентиляторов прочная и коррозионностойкая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Для повышенных требований к гигиене - съемные  торцевые крышки по запросу</a:t>
            </a:r>
            <a:endParaRPr lang="de-DE" sz="1400" spc="-30" dirty="0"/>
          </a:p>
        </p:txBody>
      </p:sp>
      <p:sp>
        <p:nvSpPr>
          <p:cNvPr id="13" name="Textfeld 12"/>
          <p:cNvSpPr txBox="1"/>
          <p:nvPr/>
        </p:nvSpPr>
        <p:spPr>
          <a:xfrm>
            <a:off x="3347864" y="1052736"/>
            <a:ext cx="2664296" cy="241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Гладкая и гигиеничная поверхность 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Легко чистящаяся гладкая поверхность с </a:t>
            </a:r>
            <a:r>
              <a:rPr lang="ru-RU" sz="1400" dirty="0" err="1" smtClean="0"/>
              <a:t>экологичным</a:t>
            </a:r>
            <a:r>
              <a:rPr lang="ru-RU" sz="1400" dirty="0" smtClean="0"/>
              <a:t> порошковым покрытием, допустимого для контакта с пищевыми продуктами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/>
              <a:t>Соединительные элементы системы вентиляторов не имеют </a:t>
            </a:r>
            <a:r>
              <a:rPr lang="ru-RU" sz="1400" dirty="0" smtClean="0"/>
              <a:t>зазубрин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6156472" y="1052736"/>
            <a:ext cx="2547415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>
                <a:solidFill>
                  <a:schemeClr val="accent2"/>
                </a:solidFill>
              </a:rPr>
              <a:t>Съемный</a:t>
            </a:r>
            <a:r>
              <a:rPr lang="ru-RU" b="1" kern="0" dirty="0" smtClean="0">
                <a:solidFill>
                  <a:schemeClr val="accent2"/>
                </a:solidFill>
              </a:rPr>
              <a:t> </a:t>
            </a:r>
            <a:r>
              <a:rPr lang="ru-RU" b="1" kern="0" dirty="0" err="1">
                <a:solidFill>
                  <a:schemeClr val="accent2"/>
                </a:solidFill>
              </a:rPr>
              <a:t>стриммер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err="1" smtClean="0"/>
              <a:t>Стриммер</a:t>
            </a:r>
            <a:r>
              <a:rPr lang="ru-RU" sz="1400" dirty="0" smtClean="0"/>
              <a:t> можно легко снять</a:t>
            </a:r>
            <a:endParaRPr lang="de-DE" sz="14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Дополнительный </a:t>
            </a:r>
            <a:r>
              <a:rPr lang="ru-RU" sz="1400" dirty="0" smtClean="0">
                <a:solidFill>
                  <a:srgbClr val="FF0000"/>
                </a:solidFill>
              </a:rPr>
              <a:t>брызговик</a:t>
            </a:r>
            <a:r>
              <a:rPr lang="ru-RU" sz="1400" dirty="0" smtClean="0"/>
              <a:t> для вентилятора</a:t>
            </a:r>
            <a:endParaRPr lang="de-DE" sz="14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Встроенный слив для конденсата</a:t>
            </a:r>
            <a:endParaRPr lang="de-DE" sz="1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6792"/>
            <a:ext cx="3273552" cy="206654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552" y="4386792"/>
            <a:ext cx="2724912" cy="206654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879" y="4359206"/>
            <a:ext cx="2731008" cy="206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675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936000"/>
            <a:ext cx="3176016" cy="295046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336" y="936000"/>
            <a:ext cx="2718816" cy="294386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3249168" cy="293885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14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Основные преимущества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/>
              <a:t>SG </a:t>
            </a:r>
            <a:r>
              <a:rPr lang="de-DE" sz="2000" i="1" dirty="0" err="1"/>
              <a:t>commercial</a:t>
            </a:r>
            <a:r>
              <a:rPr lang="de-DE" sz="2000" dirty="0"/>
              <a:t> – </a:t>
            </a:r>
            <a:r>
              <a:rPr lang="ru-RU" sz="2000" dirty="0" smtClean="0"/>
              <a:t>простая инсталляция</a:t>
            </a:r>
            <a:endParaRPr lang="de-DE" sz="2000" dirty="0"/>
          </a:p>
        </p:txBody>
      </p:sp>
      <p:sp>
        <p:nvSpPr>
          <p:cNvPr id="15" name="Textfeld 14"/>
          <p:cNvSpPr txBox="1"/>
          <p:nvPr/>
        </p:nvSpPr>
        <p:spPr>
          <a:xfrm>
            <a:off x="539552" y="3900649"/>
            <a:ext cx="2664296" cy="248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Простой монтаж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Надежная, крепкая продуманная конструкция корпуса 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/>
              <a:t>Уменьшенная опасность повреждения благодаря округлым углам и ровным кантам</a:t>
            </a:r>
            <a:r>
              <a:rPr lang="de-DE" sz="1400" dirty="0"/>
              <a:t> </a:t>
            </a:r>
            <a:r>
              <a:rPr lang="de-DE" sz="1400" dirty="0" smtClean="0"/>
              <a:t> </a:t>
            </a: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/>
              <a:t>Крепежные кронштейны с прорезью для винтов</a:t>
            </a:r>
            <a:endParaRPr lang="de-DE" sz="1400" dirty="0"/>
          </a:p>
        </p:txBody>
      </p:sp>
      <p:sp>
        <p:nvSpPr>
          <p:cNvPr id="16" name="Textfeld 15"/>
          <p:cNvSpPr txBox="1"/>
          <p:nvPr/>
        </p:nvSpPr>
        <p:spPr>
          <a:xfrm>
            <a:off x="3249168" y="3900649"/>
            <a:ext cx="2835000" cy="2265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2"/>
                </a:solidFill>
              </a:rPr>
              <a:t>Встроенная </a:t>
            </a:r>
            <a:r>
              <a:rPr lang="ru-RU" b="1" kern="0" dirty="0" err="1" smtClean="0">
                <a:solidFill>
                  <a:schemeClr val="accent2"/>
                </a:solidFill>
              </a:rPr>
              <a:t>клеммная</a:t>
            </a:r>
            <a:r>
              <a:rPr lang="ru-RU" b="1" kern="0" dirty="0" smtClean="0">
                <a:solidFill>
                  <a:schemeClr val="accent2"/>
                </a:solidFill>
              </a:rPr>
              <a:t> коробка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Прижимные клеммы гарантируют быстрое надежное подсоединение</a:t>
            </a:r>
            <a:r>
              <a:rPr lang="de-DE" sz="1400" dirty="0" smtClean="0"/>
              <a:t>.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Термистор электродвигателя вентилятора уже выведен на клеммы</a:t>
            </a:r>
            <a:r>
              <a:rPr lang="de-DE" sz="1400" dirty="0" smtClean="0"/>
              <a:t>.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Класс </a:t>
            </a:r>
            <a:r>
              <a:rPr lang="ru-RU" sz="1400" dirty="0"/>
              <a:t>защиты </a:t>
            </a:r>
            <a:r>
              <a:rPr lang="de-DE" sz="1400" dirty="0" smtClean="0"/>
              <a:t>IP54</a:t>
            </a:r>
            <a:endParaRPr lang="de-DE" sz="1400" dirty="0"/>
          </a:p>
        </p:txBody>
      </p:sp>
      <p:sp>
        <p:nvSpPr>
          <p:cNvPr id="17" name="Textfeld 16"/>
          <p:cNvSpPr txBox="1"/>
          <p:nvPr/>
        </p:nvSpPr>
        <p:spPr>
          <a:xfrm>
            <a:off x="6156472" y="3900649"/>
            <a:ext cx="2591992" cy="248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>
                <a:solidFill>
                  <a:schemeClr val="accent2"/>
                </a:solidFill>
              </a:rPr>
              <a:t>Широкая панель подключений </a:t>
            </a:r>
            <a:endParaRPr lang="de-DE" b="1" kern="0" dirty="0">
              <a:solidFill>
                <a:schemeClr val="accent2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 smtClean="0"/>
              <a:t>Простое </a:t>
            </a:r>
            <a:r>
              <a:rPr lang="ru-RU" sz="1400" dirty="0"/>
              <a:t>подсоединение к системе распределения хладагента и </a:t>
            </a:r>
            <a:r>
              <a:rPr lang="ru-RU" sz="1400" dirty="0" err="1"/>
              <a:t>хладоносителя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r>
              <a:rPr lang="ru-RU" sz="1400" dirty="0"/>
              <a:t>Быстрое подключение </a:t>
            </a:r>
            <a:r>
              <a:rPr lang="ru-RU" sz="1400" dirty="0" err="1"/>
              <a:t>электрооттайки</a:t>
            </a:r>
            <a:r>
              <a:rPr lang="de-DE" sz="1400" dirty="0"/>
              <a:t>, </a:t>
            </a:r>
            <a:r>
              <a:rPr lang="ru-RU" sz="1400" dirty="0" err="1" smtClean="0"/>
              <a:t>ТЭНы</a:t>
            </a:r>
            <a:r>
              <a:rPr lang="ru-RU" sz="1400" dirty="0" smtClean="0"/>
              <a:t> </a:t>
            </a:r>
            <a:r>
              <a:rPr lang="ru-RU" sz="1400" dirty="0"/>
              <a:t>готовы к  подключению</a:t>
            </a:r>
            <a:endParaRPr lang="de-DE" sz="14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2"/>
              </a:buClr>
              <a:buSzPct val="110000"/>
              <a:buFont typeface="Wingdings" pitchFamily="2" charset="2"/>
              <a:buChar char="Ü"/>
            </a:pP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5867881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4572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15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Новая маркировка</a:t>
            </a:r>
            <a:endParaRPr lang="de-DE" sz="20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000"/>
            <a:ext cx="4572000" cy="5510784"/>
          </a:xfrm>
          <a:prstGeom prst="rect">
            <a:avLst/>
          </a:prstGeom>
        </p:spPr>
      </p:pic>
      <p:sp>
        <p:nvSpPr>
          <p:cNvPr id="8" name="Textfeld 7"/>
          <p:cNvSpPr txBox="1">
            <a:spLocks noChangeAspect="1"/>
          </p:cNvSpPr>
          <p:nvPr/>
        </p:nvSpPr>
        <p:spPr>
          <a:xfrm>
            <a:off x="640080" y="4267147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SP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5227584"/>
            <a:ext cx="7863840" cy="1219200"/>
          </a:xfrm>
          <a:prstGeom prst="rect">
            <a:avLst/>
          </a:prstGeom>
        </p:spPr>
      </p:pic>
      <p:sp>
        <p:nvSpPr>
          <p:cNvPr id="26" name="Textfeld 25"/>
          <p:cNvSpPr txBox="1">
            <a:spLocks/>
          </p:cNvSpPr>
          <p:nvPr/>
        </p:nvSpPr>
        <p:spPr>
          <a:xfrm>
            <a:off x="1080512" y="4261220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</a:p>
        </p:txBody>
      </p:sp>
      <p:sp>
        <p:nvSpPr>
          <p:cNvPr id="27" name="Textfeld 26"/>
          <p:cNvSpPr txBox="1">
            <a:spLocks/>
          </p:cNvSpPr>
          <p:nvPr/>
        </p:nvSpPr>
        <p:spPr>
          <a:xfrm>
            <a:off x="1537712" y="4267146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</a:p>
        </p:txBody>
      </p:sp>
      <p:sp>
        <p:nvSpPr>
          <p:cNvPr id="28" name="Textfeld 27"/>
          <p:cNvSpPr txBox="1">
            <a:spLocks/>
          </p:cNvSpPr>
          <p:nvPr/>
        </p:nvSpPr>
        <p:spPr>
          <a:xfrm>
            <a:off x="1990484" y="4261219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35</a:t>
            </a:r>
          </a:p>
        </p:txBody>
      </p:sp>
      <p:sp>
        <p:nvSpPr>
          <p:cNvPr id="29" name="Textfeld 28"/>
          <p:cNvSpPr txBox="1">
            <a:spLocks/>
          </p:cNvSpPr>
          <p:nvPr/>
        </p:nvSpPr>
        <p:spPr>
          <a:xfrm>
            <a:off x="2431760" y="4267146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</a:p>
        </p:txBody>
      </p:sp>
      <p:sp>
        <p:nvSpPr>
          <p:cNvPr id="30" name="Textfeld 29"/>
          <p:cNvSpPr txBox="1">
            <a:spLocks/>
          </p:cNvSpPr>
          <p:nvPr/>
        </p:nvSpPr>
        <p:spPr>
          <a:xfrm>
            <a:off x="2872328" y="4261220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</a:p>
        </p:txBody>
      </p:sp>
      <p:sp>
        <p:nvSpPr>
          <p:cNvPr id="31" name="Textfeld 30"/>
          <p:cNvSpPr txBox="1">
            <a:spLocks/>
          </p:cNvSpPr>
          <p:nvPr/>
        </p:nvSpPr>
        <p:spPr>
          <a:xfrm>
            <a:off x="3304376" y="4261218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</a:p>
        </p:txBody>
      </p:sp>
      <p:sp>
        <p:nvSpPr>
          <p:cNvPr id="32" name="Textfeld 31"/>
          <p:cNvSpPr txBox="1">
            <a:spLocks/>
          </p:cNvSpPr>
          <p:nvPr/>
        </p:nvSpPr>
        <p:spPr>
          <a:xfrm>
            <a:off x="3736424" y="4261217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</a:p>
        </p:txBody>
      </p:sp>
      <p:sp>
        <p:nvSpPr>
          <p:cNvPr id="33" name="Textfeld 32"/>
          <p:cNvSpPr txBox="1">
            <a:spLocks/>
          </p:cNvSpPr>
          <p:nvPr/>
        </p:nvSpPr>
        <p:spPr>
          <a:xfrm>
            <a:off x="5059463" y="4267147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SG</a:t>
            </a:r>
          </a:p>
        </p:txBody>
      </p:sp>
      <p:sp>
        <p:nvSpPr>
          <p:cNvPr id="34" name="Textfeld 33"/>
          <p:cNvSpPr txBox="1">
            <a:spLocks/>
          </p:cNvSpPr>
          <p:nvPr/>
        </p:nvSpPr>
        <p:spPr>
          <a:xfrm>
            <a:off x="5499895" y="4261219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</a:t>
            </a:r>
          </a:p>
        </p:txBody>
      </p:sp>
      <p:sp>
        <p:nvSpPr>
          <p:cNvPr id="35" name="Textfeld 34"/>
          <p:cNvSpPr txBox="1">
            <a:spLocks/>
          </p:cNvSpPr>
          <p:nvPr/>
        </p:nvSpPr>
        <p:spPr>
          <a:xfrm>
            <a:off x="5957095" y="4267145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</a:t>
            </a:r>
          </a:p>
        </p:txBody>
      </p:sp>
      <p:sp>
        <p:nvSpPr>
          <p:cNvPr id="36" name="Textfeld 35"/>
          <p:cNvSpPr txBox="1">
            <a:spLocks/>
          </p:cNvSpPr>
          <p:nvPr/>
        </p:nvSpPr>
        <p:spPr>
          <a:xfrm>
            <a:off x="6409867" y="4261218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35</a:t>
            </a:r>
          </a:p>
        </p:txBody>
      </p:sp>
      <p:sp>
        <p:nvSpPr>
          <p:cNvPr id="37" name="Textfeld 36"/>
          <p:cNvSpPr txBox="1">
            <a:spLocks/>
          </p:cNvSpPr>
          <p:nvPr/>
        </p:nvSpPr>
        <p:spPr>
          <a:xfrm>
            <a:off x="6851143" y="4267145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</a:p>
        </p:txBody>
      </p:sp>
      <p:sp>
        <p:nvSpPr>
          <p:cNvPr id="38" name="Textfeld 37"/>
          <p:cNvSpPr txBox="1">
            <a:spLocks/>
          </p:cNvSpPr>
          <p:nvPr/>
        </p:nvSpPr>
        <p:spPr>
          <a:xfrm>
            <a:off x="7291711" y="4261219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</a:t>
            </a:r>
          </a:p>
        </p:txBody>
      </p:sp>
      <p:sp>
        <p:nvSpPr>
          <p:cNvPr id="39" name="Textfeld 38"/>
          <p:cNvSpPr txBox="1">
            <a:spLocks/>
          </p:cNvSpPr>
          <p:nvPr/>
        </p:nvSpPr>
        <p:spPr>
          <a:xfrm>
            <a:off x="7723759" y="4261217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</a:p>
        </p:txBody>
      </p:sp>
      <p:sp>
        <p:nvSpPr>
          <p:cNvPr id="40" name="Textfeld 39"/>
          <p:cNvSpPr txBox="1">
            <a:spLocks/>
          </p:cNvSpPr>
          <p:nvPr/>
        </p:nvSpPr>
        <p:spPr>
          <a:xfrm>
            <a:off x="8155807" y="4261216"/>
            <a:ext cx="360040" cy="36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40080" y="3824915"/>
            <a:ext cx="26642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GEA </a:t>
            </a:r>
            <a:r>
              <a:rPr kumimoji="0" lang="de-DE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Küba</a:t>
            </a:r>
            <a:r>
              <a:rPr kumimoji="0" lang="de-DE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de-DE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market</a:t>
            </a:r>
            <a:r>
              <a:rPr kumimoji="0" lang="de-DE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SP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5059463" y="3823491"/>
            <a:ext cx="32763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GEA </a:t>
            </a:r>
            <a:r>
              <a:rPr kumimoji="0" lang="de-DE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Küba</a:t>
            </a:r>
            <a:r>
              <a:rPr kumimoji="0" lang="de-DE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SG </a:t>
            </a:r>
            <a:r>
              <a:rPr lang="de-DE" b="1" i="1" kern="0" dirty="0" err="1" smtClean="0">
                <a:solidFill>
                  <a:schemeClr val="accent2"/>
                </a:solidFill>
                <a:latin typeface="+mj-lt"/>
              </a:rPr>
              <a:t>commercial</a:t>
            </a:r>
            <a:endParaRPr kumimoji="0" lang="de-DE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1034955" y="5517232"/>
            <a:ext cx="2152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Обозначение серии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1034954" y="5826545"/>
            <a:ext cx="244944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Межреберное расстояние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1034955" y="6133996"/>
            <a:ext cx="2152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 </a:t>
            </a:r>
            <a:r>
              <a:rPr kumimoji="0" lang="ru-RU" sz="1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Электрооттайка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3780724" y="5517232"/>
            <a:ext cx="2152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Диаметр вентилятора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3780724" y="5828400"/>
            <a:ext cx="2152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 </a:t>
            </a:r>
            <a:r>
              <a:rPr kumimoji="0" lang="ru-RU" sz="1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Хладоноситель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3787396" y="6134400"/>
            <a:ext cx="2152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6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Глубина блока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6379684" y="5517232"/>
            <a:ext cx="22967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7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Количество</a:t>
            </a:r>
            <a:r>
              <a:rPr kumimoji="0" lang="ru-RU" sz="14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вентиляторов</a:t>
            </a:r>
            <a:endParaRPr kumimoji="0" lang="de-DE" sz="1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367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0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repeatCount="indefinite" autoRev="1" fill="remov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mph" presetSubtype="2" repeatCount="indefinite" autoRev="1" fill="remov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  <p:set>
                                      <p:cBhvr>
                                        <p:cTn id="1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" presetClass="emph" presetSubtype="2" repeatCount="indefinite" autoRev="1" fill="remove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318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7" grpId="0"/>
      <p:bldP spid="41" grpId="0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16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Диапазон мощности и границы применения  </a:t>
            </a:r>
            <a:br>
              <a:rPr lang="ru-RU" sz="2000" dirty="0" smtClean="0"/>
            </a:br>
            <a:r>
              <a:rPr lang="de-DE" sz="2000" dirty="0" smtClean="0"/>
              <a:t>GEA </a:t>
            </a:r>
            <a:r>
              <a:rPr lang="de-DE" sz="2000" dirty="0" err="1" smtClean="0"/>
              <a:t>Küba</a:t>
            </a:r>
            <a:r>
              <a:rPr lang="de-DE" sz="2000" dirty="0" smtClean="0"/>
              <a:t> </a:t>
            </a:r>
            <a:r>
              <a:rPr lang="de-DE" sz="2000" i="1" dirty="0" err="1" smtClean="0"/>
              <a:t>market</a:t>
            </a:r>
            <a:r>
              <a:rPr lang="de-DE" sz="2000" dirty="0" smtClean="0"/>
              <a:t> SP</a:t>
            </a:r>
            <a:endParaRPr lang="de-DE" sz="20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pic>
        <p:nvPicPr>
          <p:cNvPr id="150" name="Grafik 1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sp>
        <p:nvSpPr>
          <p:cNvPr id="56" name="Textfeld 55"/>
          <p:cNvSpPr txBox="1"/>
          <p:nvPr/>
        </p:nvSpPr>
        <p:spPr>
          <a:xfrm>
            <a:off x="827584" y="1628800"/>
            <a:ext cx="26642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de-DE" sz="3200" b="1" kern="0" dirty="0" smtClean="0">
                <a:solidFill>
                  <a:schemeClr val="accent5"/>
                </a:solidFill>
                <a:latin typeface="Arial Black" pitchFamily="34" charset="0"/>
              </a:rPr>
              <a:t>A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ламели</a:t>
            </a:r>
            <a:endParaRPr kumimoji="0" lang="de-DE" sz="1400" b="1" i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810032" y="2637492"/>
            <a:ext cx="25202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1,3 kW	</a:t>
            </a:r>
            <a:r>
              <a:rPr kumimoji="0" lang="de-DE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35 kW</a:t>
            </a:r>
          </a:p>
        </p:txBody>
      </p:sp>
      <p:sp>
        <p:nvSpPr>
          <p:cNvPr id="58" name="Rechteck 57"/>
          <p:cNvSpPr/>
          <p:nvPr/>
        </p:nvSpPr>
        <p:spPr>
          <a:xfrm>
            <a:off x="1547664" y="2737226"/>
            <a:ext cx="216024" cy="7752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59" name="Rechteck 58"/>
          <p:cNvSpPr/>
          <p:nvPr/>
        </p:nvSpPr>
        <p:spPr>
          <a:xfrm>
            <a:off x="1783271" y="2685476"/>
            <a:ext cx="216024" cy="129276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60" name="Rechteck 59"/>
          <p:cNvSpPr/>
          <p:nvPr/>
        </p:nvSpPr>
        <p:spPr>
          <a:xfrm>
            <a:off x="2030722" y="2598728"/>
            <a:ext cx="216024" cy="21602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61" name="Rechteck 60"/>
          <p:cNvSpPr/>
          <p:nvPr/>
        </p:nvSpPr>
        <p:spPr>
          <a:xfrm>
            <a:off x="2187605" y="1812724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200" b="1" kern="0" dirty="0" smtClean="0">
                <a:solidFill>
                  <a:schemeClr val="accent5"/>
                </a:solidFill>
                <a:latin typeface="Arial Black" pitchFamily="34" charset="0"/>
              </a:rPr>
              <a:t>4 </a:t>
            </a:r>
            <a:r>
              <a:rPr lang="de-DE" sz="1200" b="1" kern="0" dirty="0">
                <a:solidFill>
                  <a:schemeClr val="accent5"/>
                </a:solidFill>
                <a:latin typeface="Arial Black" pitchFamily="34" charset="0"/>
              </a:rPr>
              <a:t>mm</a:t>
            </a:r>
          </a:p>
        </p:txBody>
      </p:sp>
      <p:sp>
        <p:nvSpPr>
          <p:cNvPr id="62" name="Textfeld 61"/>
          <p:cNvSpPr txBox="1"/>
          <p:nvPr/>
        </p:nvSpPr>
        <p:spPr>
          <a:xfrm>
            <a:off x="827584" y="2284188"/>
            <a:ext cx="2304256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мощности 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(</a:t>
            </a:r>
            <a:r>
              <a:rPr lang="ru-RU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при 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NB2)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868844" y="3495397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65" name="Gerade Verbindung 64"/>
          <p:cNvCxnSpPr/>
          <p:nvPr/>
        </p:nvCxnSpPr>
        <p:spPr>
          <a:xfrm>
            <a:off x="1854179" y="3429000"/>
            <a:ext cx="2147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hteck 65"/>
          <p:cNvSpPr/>
          <p:nvPr/>
        </p:nvSpPr>
        <p:spPr>
          <a:xfrm>
            <a:off x="943931" y="3467996"/>
            <a:ext cx="1395821" cy="144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67" name="Rechteck 66"/>
          <p:cNvSpPr/>
          <p:nvPr/>
        </p:nvSpPr>
        <p:spPr>
          <a:xfrm>
            <a:off x="738025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-40°C</a:t>
            </a:r>
            <a:endParaRPr lang="de-DE" sz="1050" b="1" kern="0" dirty="0"/>
          </a:p>
        </p:txBody>
      </p:sp>
      <p:sp>
        <p:nvSpPr>
          <p:cNvPr id="68" name="Rechteck 67"/>
          <p:cNvSpPr/>
          <p:nvPr/>
        </p:nvSpPr>
        <p:spPr>
          <a:xfrm>
            <a:off x="1650421" y="3607131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Rechteck 68"/>
          <p:cNvSpPr/>
          <p:nvPr/>
        </p:nvSpPr>
        <p:spPr>
          <a:xfrm>
            <a:off x="738025" y="3068960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0" name="Gerade Verbindung 69"/>
          <p:cNvCxnSpPr/>
          <p:nvPr/>
        </p:nvCxnSpPr>
        <p:spPr>
          <a:xfrm flipH="1">
            <a:off x="2339751" y="3429000"/>
            <a:ext cx="276" cy="236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hteck 70"/>
          <p:cNvSpPr/>
          <p:nvPr/>
        </p:nvSpPr>
        <p:spPr>
          <a:xfrm>
            <a:off x="2051720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sp>
        <p:nvSpPr>
          <p:cNvPr id="72" name="Rechteck 71"/>
          <p:cNvSpPr/>
          <p:nvPr/>
        </p:nvSpPr>
        <p:spPr>
          <a:xfrm>
            <a:off x="868843" y="4431501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73" name="Gerade Verbindung 72"/>
          <p:cNvCxnSpPr/>
          <p:nvPr/>
        </p:nvCxnSpPr>
        <p:spPr>
          <a:xfrm flipH="1">
            <a:off x="1108824" y="4365104"/>
            <a:ext cx="2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73"/>
          <p:cNvCxnSpPr/>
          <p:nvPr/>
        </p:nvCxnSpPr>
        <p:spPr>
          <a:xfrm>
            <a:off x="1854178" y="4365104"/>
            <a:ext cx="2148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hteck 74"/>
          <p:cNvSpPr/>
          <p:nvPr/>
        </p:nvSpPr>
        <p:spPr>
          <a:xfrm>
            <a:off x="1115616" y="4404100"/>
            <a:ext cx="1224135" cy="144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76" name="Rechteck 75"/>
          <p:cNvSpPr/>
          <p:nvPr/>
        </p:nvSpPr>
        <p:spPr>
          <a:xfrm>
            <a:off x="900595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-30°C</a:t>
            </a:r>
            <a:endParaRPr lang="de-DE" sz="1050" b="1" kern="0" dirty="0"/>
          </a:p>
        </p:txBody>
      </p:sp>
      <p:sp>
        <p:nvSpPr>
          <p:cNvPr id="77" name="Rechteck 76"/>
          <p:cNvSpPr/>
          <p:nvPr/>
        </p:nvSpPr>
        <p:spPr>
          <a:xfrm>
            <a:off x="1650420" y="4567353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8" name="Rechteck 77"/>
          <p:cNvSpPr/>
          <p:nvPr/>
        </p:nvSpPr>
        <p:spPr>
          <a:xfrm>
            <a:off x="738024" y="4005064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9" name="Gerade Verbindung 78"/>
          <p:cNvCxnSpPr/>
          <p:nvPr/>
        </p:nvCxnSpPr>
        <p:spPr>
          <a:xfrm flipH="1">
            <a:off x="2339751" y="4365104"/>
            <a:ext cx="274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hteck 79"/>
          <p:cNvSpPr/>
          <p:nvPr/>
        </p:nvSpPr>
        <p:spPr>
          <a:xfrm>
            <a:off x="2051719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grpSp>
        <p:nvGrpSpPr>
          <p:cNvPr id="81" name="Gruppieren 80"/>
          <p:cNvGrpSpPr/>
          <p:nvPr/>
        </p:nvGrpSpPr>
        <p:grpSpPr>
          <a:xfrm>
            <a:off x="827584" y="5060495"/>
            <a:ext cx="736961" cy="744769"/>
            <a:chOff x="624434" y="4932809"/>
            <a:chExt cx="736961" cy="744769"/>
          </a:xfrm>
        </p:grpSpPr>
        <p:pic>
          <p:nvPicPr>
            <p:cNvPr id="82" name="Grafik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4932809"/>
              <a:ext cx="149131" cy="149131"/>
            </a:xfrm>
            <a:prstGeom prst="rect">
              <a:avLst/>
            </a:prstGeom>
          </p:spPr>
        </p:pic>
        <p:pic>
          <p:nvPicPr>
            <p:cNvPr id="83" name="Grafik 8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081940"/>
              <a:ext cx="149131" cy="149131"/>
            </a:xfrm>
            <a:prstGeom prst="rect">
              <a:avLst/>
            </a:prstGeom>
          </p:spPr>
        </p:pic>
        <p:pic>
          <p:nvPicPr>
            <p:cNvPr id="84" name="Grafik 8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081940"/>
              <a:ext cx="149131" cy="149131"/>
            </a:xfrm>
            <a:prstGeom prst="rect">
              <a:avLst/>
            </a:prstGeom>
          </p:spPr>
        </p:pic>
        <p:pic>
          <p:nvPicPr>
            <p:cNvPr id="85" name="Grafik 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226891"/>
              <a:ext cx="149131" cy="149131"/>
            </a:xfrm>
            <a:prstGeom prst="rect">
              <a:avLst/>
            </a:prstGeom>
          </p:spPr>
        </p:pic>
        <p:pic>
          <p:nvPicPr>
            <p:cNvPr id="86" name="Grafik 8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226891"/>
              <a:ext cx="149131" cy="149131"/>
            </a:xfrm>
            <a:prstGeom prst="rect">
              <a:avLst/>
            </a:prstGeom>
          </p:spPr>
        </p:pic>
        <p:pic>
          <p:nvPicPr>
            <p:cNvPr id="87" name="Grafik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226891"/>
              <a:ext cx="149131" cy="149131"/>
            </a:xfrm>
            <a:prstGeom prst="rect">
              <a:avLst/>
            </a:prstGeom>
          </p:spPr>
        </p:pic>
        <p:pic>
          <p:nvPicPr>
            <p:cNvPr id="88" name="Grafik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376022"/>
              <a:ext cx="149131" cy="149131"/>
            </a:xfrm>
            <a:prstGeom prst="rect">
              <a:avLst/>
            </a:prstGeom>
          </p:spPr>
        </p:pic>
        <p:pic>
          <p:nvPicPr>
            <p:cNvPr id="89" name="Grafik 8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376022"/>
              <a:ext cx="149131" cy="149131"/>
            </a:xfrm>
            <a:prstGeom prst="rect">
              <a:avLst/>
            </a:prstGeom>
          </p:spPr>
        </p:pic>
        <p:pic>
          <p:nvPicPr>
            <p:cNvPr id="90" name="Grafik 8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376022"/>
              <a:ext cx="149131" cy="149131"/>
            </a:xfrm>
            <a:prstGeom prst="rect">
              <a:avLst/>
            </a:prstGeom>
          </p:spPr>
        </p:pic>
        <p:pic>
          <p:nvPicPr>
            <p:cNvPr id="91" name="Grafik 9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133" y="5379316"/>
              <a:ext cx="149131" cy="149131"/>
            </a:xfrm>
            <a:prstGeom prst="rect">
              <a:avLst/>
            </a:prstGeom>
          </p:spPr>
        </p:pic>
        <p:pic>
          <p:nvPicPr>
            <p:cNvPr id="92" name="Grafik 9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5525153"/>
              <a:ext cx="149131" cy="149131"/>
            </a:xfrm>
            <a:prstGeom prst="rect">
              <a:avLst/>
            </a:prstGeom>
          </p:spPr>
        </p:pic>
        <p:pic>
          <p:nvPicPr>
            <p:cNvPr id="93" name="Grafik 9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19" y="5525153"/>
              <a:ext cx="149131" cy="149131"/>
            </a:xfrm>
            <a:prstGeom prst="rect">
              <a:avLst/>
            </a:prstGeom>
          </p:spPr>
        </p:pic>
        <p:pic>
          <p:nvPicPr>
            <p:cNvPr id="94" name="Grafik 9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66" y="5525153"/>
              <a:ext cx="149131" cy="149131"/>
            </a:xfrm>
            <a:prstGeom prst="rect">
              <a:avLst/>
            </a:prstGeom>
          </p:spPr>
        </p:pic>
        <p:pic>
          <p:nvPicPr>
            <p:cNvPr id="95" name="Grafik 9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465" y="5528447"/>
              <a:ext cx="149131" cy="149131"/>
            </a:xfrm>
            <a:prstGeom prst="rect">
              <a:avLst/>
            </a:prstGeom>
          </p:spPr>
        </p:pic>
        <p:pic>
          <p:nvPicPr>
            <p:cNvPr id="96" name="Grafik 9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264" y="5528447"/>
              <a:ext cx="149131" cy="149131"/>
            </a:xfrm>
            <a:prstGeom prst="rect">
              <a:avLst/>
            </a:prstGeom>
          </p:spPr>
        </p:pic>
      </p:grpSp>
      <p:grpSp>
        <p:nvGrpSpPr>
          <p:cNvPr id="97" name="Gruppieren 96"/>
          <p:cNvGrpSpPr/>
          <p:nvPr/>
        </p:nvGrpSpPr>
        <p:grpSpPr>
          <a:xfrm>
            <a:off x="2087723" y="5117703"/>
            <a:ext cx="758767" cy="615553"/>
            <a:chOff x="1871699" y="5182735"/>
            <a:chExt cx="758767" cy="615553"/>
          </a:xfrm>
        </p:grpSpPr>
        <p:sp>
          <p:nvSpPr>
            <p:cNvPr id="98" name="Textfeld 97"/>
            <p:cNvSpPr txBox="1"/>
            <p:nvPr/>
          </p:nvSpPr>
          <p:spPr>
            <a:xfrm>
              <a:off x="2051720" y="5182735"/>
              <a:ext cx="57874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230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300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350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450 mm</a:t>
              </a:r>
            </a:p>
          </p:txBody>
        </p:sp>
        <p:pic>
          <p:nvPicPr>
            <p:cNvPr id="99" name="Grafik 9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5197823"/>
              <a:ext cx="143395" cy="143395"/>
            </a:xfrm>
            <a:prstGeom prst="rect">
              <a:avLst/>
            </a:prstGeom>
          </p:spPr>
        </p:pic>
        <p:pic>
          <p:nvPicPr>
            <p:cNvPr id="100" name="Grafik 9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341218"/>
              <a:ext cx="143395" cy="143395"/>
            </a:xfrm>
            <a:prstGeom prst="rect">
              <a:avLst/>
            </a:prstGeom>
          </p:spPr>
        </p:pic>
        <p:pic>
          <p:nvPicPr>
            <p:cNvPr id="101" name="Grafik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483061"/>
              <a:ext cx="143395" cy="143395"/>
            </a:xfrm>
            <a:prstGeom prst="rect">
              <a:avLst/>
            </a:prstGeom>
          </p:spPr>
        </p:pic>
        <p:pic>
          <p:nvPicPr>
            <p:cNvPr id="102" name="Grafik 10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699" y="5626456"/>
              <a:ext cx="143395" cy="143395"/>
            </a:xfrm>
            <a:prstGeom prst="rect">
              <a:avLst/>
            </a:prstGeom>
          </p:spPr>
        </p:pic>
      </p:grpSp>
      <p:sp>
        <p:nvSpPr>
          <p:cNvPr id="103" name="Textfeld 102"/>
          <p:cNvSpPr txBox="1"/>
          <p:nvPr/>
        </p:nvSpPr>
        <p:spPr>
          <a:xfrm>
            <a:off x="6156176" y="1628800"/>
            <a:ext cx="26642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de-DE" sz="3200" b="1" kern="0" dirty="0" smtClean="0">
                <a:solidFill>
                  <a:schemeClr val="accent5"/>
                </a:solidFill>
                <a:latin typeface="Arial Black" pitchFamily="34" charset="0"/>
              </a:rPr>
              <a:t>B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ламели</a:t>
            </a:r>
            <a:endParaRPr kumimoji="0" lang="de-DE" sz="1400" b="1" i="1" u="none" strike="noStrike" kern="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4" name="Textfeld 103"/>
          <p:cNvSpPr txBox="1"/>
          <p:nvPr/>
        </p:nvSpPr>
        <p:spPr>
          <a:xfrm>
            <a:off x="6138624" y="2637492"/>
            <a:ext cx="25202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0,9 kW	</a:t>
            </a:r>
            <a:r>
              <a:rPr kumimoji="0" lang="de-DE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27 kW</a:t>
            </a:r>
          </a:p>
        </p:txBody>
      </p:sp>
      <p:sp>
        <p:nvSpPr>
          <p:cNvPr id="105" name="Rechteck 104"/>
          <p:cNvSpPr/>
          <p:nvPr/>
        </p:nvSpPr>
        <p:spPr>
          <a:xfrm>
            <a:off x="6876256" y="2737226"/>
            <a:ext cx="216024" cy="77525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06" name="Rechteck 105"/>
          <p:cNvSpPr/>
          <p:nvPr/>
        </p:nvSpPr>
        <p:spPr>
          <a:xfrm>
            <a:off x="7111863" y="2685476"/>
            <a:ext cx="216024" cy="129276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07" name="Rechteck 106"/>
          <p:cNvSpPr/>
          <p:nvPr/>
        </p:nvSpPr>
        <p:spPr>
          <a:xfrm>
            <a:off x="7359314" y="2598728"/>
            <a:ext cx="216024" cy="21602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08" name="Rechteck 107"/>
          <p:cNvSpPr/>
          <p:nvPr/>
        </p:nvSpPr>
        <p:spPr>
          <a:xfrm>
            <a:off x="7516197" y="1812724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200" b="1" kern="0" dirty="0" smtClean="0">
                <a:solidFill>
                  <a:schemeClr val="accent5"/>
                </a:solidFill>
                <a:latin typeface="Arial Black" pitchFamily="34" charset="0"/>
              </a:rPr>
              <a:t>7 </a:t>
            </a:r>
            <a:r>
              <a:rPr lang="de-DE" sz="1200" b="1" kern="0" dirty="0">
                <a:solidFill>
                  <a:schemeClr val="accent5"/>
                </a:solidFill>
                <a:latin typeface="Arial Black" pitchFamily="34" charset="0"/>
              </a:rPr>
              <a:t>mm</a:t>
            </a:r>
          </a:p>
        </p:txBody>
      </p:sp>
      <p:sp>
        <p:nvSpPr>
          <p:cNvPr id="109" name="Textfeld 108"/>
          <p:cNvSpPr txBox="1"/>
          <p:nvPr/>
        </p:nvSpPr>
        <p:spPr>
          <a:xfrm>
            <a:off x="6156176" y="2284188"/>
            <a:ext cx="2304256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мощности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(</a:t>
            </a:r>
            <a:r>
              <a:rPr lang="ru-RU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при </a:t>
            </a:r>
            <a:r>
              <a:rPr lang="ru-RU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NB2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0" name="Rechteck 109"/>
          <p:cNvSpPr/>
          <p:nvPr/>
        </p:nvSpPr>
        <p:spPr>
          <a:xfrm>
            <a:off x="6197436" y="3495397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12" name="Gerade Verbindung 111"/>
          <p:cNvCxnSpPr/>
          <p:nvPr/>
        </p:nvCxnSpPr>
        <p:spPr>
          <a:xfrm>
            <a:off x="7182771" y="3429000"/>
            <a:ext cx="2147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hteck 112"/>
          <p:cNvSpPr/>
          <p:nvPr/>
        </p:nvSpPr>
        <p:spPr>
          <a:xfrm>
            <a:off x="6683940" y="3467996"/>
            <a:ext cx="984404" cy="144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14" name="Rechteck 113"/>
          <p:cNvSpPr/>
          <p:nvPr/>
        </p:nvSpPr>
        <p:spPr>
          <a:xfrm>
            <a:off x="6475268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-25°C</a:t>
            </a:r>
            <a:endParaRPr lang="de-DE" sz="1050" b="1" kern="0" dirty="0"/>
          </a:p>
        </p:txBody>
      </p:sp>
      <p:sp>
        <p:nvSpPr>
          <p:cNvPr id="115" name="Rechteck 114"/>
          <p:cNvSpPr/>
          <p:nvPr/>
        </p:nvSpPr>
        <p:spPr>
          <a:xfrm>
            <a:off x="6979013" y="3607131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6" name="Rechteck 115"/>
          <p:cNvSpPr/>
          <p:nvPr/>
        </p:nvSpPr>
        <p:spPr>
          <a:xfrm>
            <a:off x="6066617" y="3068960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17" name="Gerade Verbindung 116"/>
          <p:cNvCxnSpPr/>
          <p:nvPr/>
        </p:nvCxnSpPr>
        <p:spPr>
          <a:xfrm flipH="1">
            <a:off x="7668343" y="3429000"/>
            <a:ext cx="276" cy="236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hteck 117"/>
          <p:cNvSpPr/>
          <p:nvPr/>
        </p:nvSpPr>
        <p:spPr>
          <a:xfrm>
            <a:off x="7380312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sp>
        <p:nvSpPr>
          <p:cNvPr id="119" name="Rechteck 118"/>
          <p:cNvSpPr/>
          <p:nvPr/>
        </p:nvSpPr>
        <p:spPr>
          <a:xfrm>
            <a:off x="6197435" y="4431501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21" name="Gerade Verbindung 120"/>
          <p:cNvCxnSpPr/>
          <p:nvPr/>
        </p:nvCxnSpPr>
        <p:spPr>
          <a:xfrm>
            <a:off x="7182770" y="4365104"/>
            <a:ext cx="2148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hteck 121"/>
          <p:cNvSpPr/>
          <p:nvPr/>
        </p:nvSpPr>
        <p:spPr>
          <a:xfrm>
            <a:off x="6683940" y="4404100"/>
            <a:ext cx="984403" cy="144000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23" name="Rechteck 122"/>
          <p:cNvSpPr/>
          <p:nvPr/>
        </p:nvSpPr>
        <p:spPr>
          <a:xfrm>
            <a:off x="6475711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-25°C</a:t>
            </a:r>
            <a:endParaRPr lang="de-DE" sz="1050" b="1" kern="0" dirty="0"/>
          </a:p>
        </p:txBody>
      </p:sp>
      <p:sp>
        <p:nvSpPr>
          <p:cNvPr id="124" name="Rechteck 123"/>
          <p:cNvSpPr/>
          <p:nvPr/>
        </p:nvSpPr>
        <p:spPr>
          <a:xfrm>
            <a:off x="6979012" y="4567353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5" name="Rechteck 124"/>
          <p:cNvSpPr/>
          <p:nvPr/>
        </p:nvSpPr>
        <p:spPr>
          <a:xfrm>
            <a:off x="6066616" y="4005064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6" name="Gerade Verbindung 125"/>
          <p:cNvCxnSpPr/>
          <p:nvPr/>
        </p:nvCxnSpPr>
        <p:spPr>
          <a:xfrm flipH="1">
            <a:off x="7668343" y="4365104"/>
            <a:ext cx="274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echteck 126"/>
          <p:cNvSpPr/>
          <p:nvPr/>
        </p:nvSpPr>
        <p:spPr>
          <a:xfrm>
            <a:off x="7380311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grpSp>
        <p:nvGrpSpPr>
          <p:cNvPr id="128" name="Gruppieren 127"/>
          <p:cNvGrpSpPr/>
          <p:nvPr/>
        </p:nvGrpSpPr>
        <p:grpSpPr>
          <a:xfrm>
            <a:off x="6156176" y="5060495"/>
            <a:ext cx="736961" cy="744769"/>
            <a:chOff x="624434" y="4932809"/>
            <a:chExt cx="736961" cy="744769"/>
          </a:xfrm>
        </p:grpSpPr>
        <p:pic>
          <p:nvPicPr>
            <p:cNvPr id="129" name="Grafik 1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4932809"/>
              <a:ext cx="149131" cy="149131"/>
            </a:xfrm>
            <a:prstGeom prst="rect">
              <a:avLst/>
            </a:prstGeom>
          </p:spPr>
        </p:pic>
        <p:pic>
          <p:nvPicPr>
            <p:cNvPr id="130" name="Grafik 1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081940"/>
              <a:ext cx="149131" cy="149131"/>
            </a:xfrm>
            <a:prstGeom prst="rect">
              <a:avLst/>
            </a:prstGeom>
          </p:spPr>
        </p:pic>
        <p:pic>
          <p:nvPicPr>
            <p:cNvPr id="131" name="Grafik 13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081940"/>
              <a:ext cx="149131" cy="149131"/>
            </a:xfrm>
            <a:prstGeom prst="rect">
              <a:avLst/>
            </a:prstGeom>
          </p:spPr>
        </p:pic>
        <p:pic>
          <p:nvPicPr>
            <p:cNvPr id="132" name="Grafik 1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226891"/>
              <a:ext cx="149131" cy="149131"/>
            </a:xfrm>
            <a:prstGeom prst="rect">
              <a:avLst/>
            </a:prstGeom>
          </p:spPr>
        </p:pic>
        <p:pic>
          <p:nvPicPr>
            <p:cNvPr id="133" name="Grafik 1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226891"/>
              <a:ext cx="149131" cy="149131"/>
            </a:xfrm>
            <a:prstGeom prst="rect">
              <a:avLst/>
            </a:prstGeom>
          </p:spPr>
        </p:pic>
        <p:pic>
          <p:nvPicPr>
            <p:cNvPr id="134" name="Grafik 1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226891"/>
              <a:ext cx="149131" cy="149131"/>
            </a:xfrm>
            <a:prstGeom prst="rect">
              <a:avLst/>
            </a:prstGeom>
          </p:spPr>
        </p:pic>
        <p:pic>
          <p:nvPicPr>
            <p:cNvPr id="135" name="Grafik 1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376022"/>
              <a:ext cx="149131" cy="149131"/>
            </a:xfrm>
            <a:prstGeom prst="rect">
              <a:avLst/>
            </a:prstGeom>
          </p:spPr>
        </p:pic>
        <p:pic>
          <p:nvPicPr>
            <p:cNvPr id="136" name="Grafik 1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376022"/>
              <a:ext cx="149131" cy="149131"/>
            </a:xfrm>
            <a:prstGeom prst="rect">
              <a:avLst/>
            </a:prstGeom>
          </p:spPr>
        </p:pic>
        <p:pic>
          <p:nvPicPr>
            <p:cNvPr id="137" name="Grafik 1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376022"/>
              <a:ext cx="149131" cy="149131"/>
            </a:xfrm>
            <a:prstGeom prst="rect">
              <a:avLst/>
            </a:prstGeom>
          </p:spPr>
        </p:pic>
        <p:pic>
          <p:nvPicPr>
            <p:cNvPr id="138" name="Grafik 13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133" y="5379316"/>
              <a:ext cx="149131" cy="149131"/>
            </a:xfrm>
            <a:prstGeom prst="rect">
              <a:avLst/>
            </a:prstGeom>
          </p:spPr>
        </p:pic>
        <p:pic>
          <p:nvPicPr>
            <p:cNvPr id="139" name="Grafik 1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5525153"/>
              <a:ext cx="149131" cy="149131"/>
            </a:xfrm>
            <a:prstGeom prst="rect">
              <a:avLst/>
            </a:prstGeom>
          </p:spPr>
        </p:pic>
        <p:pic>
          <p:nvPicPr>
            <p:cNvPr id="140" name="Grafik 1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19" y="5525153"/>
              <a:ext cx="149131" cy="149131"/>
            </a:xfrm>
            <a:prstGeom prst="rect">
              <a:avLst/>
            </a:prstGeom>
          </p:spPr>
        </p:pic>
        <p:pic>
          <p:nvPicPr>
            <p:cNvPr id="141" name="Grafik 1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66" y="5525153"/>
              <a:ext cx="149131" cy="149131"/>
            </a:xfrm>
            <a:prstGeom prst="rect">
              <a:avLst/>
            </a:prstGeom>
          </p:spPr>
        </p:pic>
        <p:pic>
          <p:nvPicPr>
            <p:cNvPr id="142" name="Grafik 1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465" y="5528447"/>
              <a:ext cx="149131" cy="149131"/>
            </a:xfrm>
            <a:prstGeom prst="rect">
              <a:avLst/>
            </a:prstGeom>
          </p:spPr>
        </p:pic>
        <p:pic>
          <p:nvPicPr>
            <p:cNvPr id="143" name="Grafik 1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264" y="5528447"/>
              <a:ext cx="149131" cy="149131"/>
            </a:xfrm>
            <a:prstGeom prst="rect">
              <a:avLst/>
            </a:prstGeom>
          </p:spPr>
        </p:pic>
      </p:grpSp>
      <p:grpSp>
        <p:nvGrpSpPr>
          <p:cNvPr id="144" name="Gruppieren 143"/>
          <p:cNvGrpSpPr/>
          <p:nvPr/>
        </p:nvGrpSpPr>
        <p:grpSpPr>
          <a:xfrm>
            <a:off x="7416315" y="5117703"/>
            <a:ext cx="758767" cy="615553"/>
            <a:chOff x="1871699" y="5182735"/>
            <a:chExt cx="758767" cy="615553"/>
          </a:xfrm>
        </p:grpSpPr>
        <p:sp>
          <p:nvSpPr>
            <p:cNvPr id="145" name="Textfeld 144"/>
            <p:cNvSpPr txBox="1"/>
            <p:nvPr/>
          </p:nvSpPr>
          <p:spPr>
            <a:xfrm>
              <a:off x="2051720" y="5182735"/>
              <a:ext cx="57874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230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300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350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450 mm</a:t>
              </a:r>
            </a:p>
          </p:txBody>
        </p:sp>
        <p:pic>
          <p:nvPicPr>
            <p:cNvPr id="146" name="Grafik 1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5197823"/>
              <a:ext cx="143395" cy="143395"/>
            </a:xfrm>
            <a:prstGeom prst="rect">
              <a:avLst/>
            </a:prstGeom>
          </p:spPr>
        </p:pic>
        <p:pic>
          <p:nvPicPr>
            <p:cNvPr id="147" name="Grafik 1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341218"/>
              <a:ext cx="143395" cy="143395"/>
            </a:xfrm>
            <a:prstGeom prst="rect">
              <a:avLst/>
            </a:prstGeom>
          </p:spPr>
        </p:pic>
        <p:pic>
          <p:nvPicPr>
            <p:cNvPr id="148" name="Grafik 1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483061"/>
              <a:ext cx="143395" cy="143395"/>
            </a:xfrm>
            <a:prstGeom prst="rect">
              <a:avLst/>
            </a:prstGeom>
          </p:spPr>
        </p:pic>
        <p:pic>
          <p:nvPicPr>
            <p:cNvPr id="149" name="Grafik 1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699" y="5626456"/>
              <a:ext cx="143395" cy="143395"/>
            </a:xfrm>
            <a:prstGeom prst="rect">
              <a:avLst/>
            </a:prstGeom>
          </p:spPr>
        </p:pic>
      </p:grpSp>
      <p:cxnSp>
        <p:nvCxnSpPr>
          <p:cNvPr id="111" name="Gerade Verbindung 110"/>
          <p:cNvCxnSpPr/>
          <p:nvPr/>
        </p:nvCxnSpPr>
        <p:spPr>
          <a:xfrm>
            <a:off x="6681175" y="3429000"/>
            <a:ext cx="0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 Verbindung 119"/>
          <p:cNvCxnSpPr/>
          <p:nvPr/>
        </p:nvCxnSpPr>
        <p:spPr>
          <a:xfrm flipH="1">
            <a:off x="6683940" y="4365104"/>
            <a:ext cx="2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63"/>
          <p:cNvCxnSpPr/>
          <p:nvPr/>
        </p:nvCxnSpPr>
        <p:spPr>
          <a:xfrm>
            <a:off x="943932" y="3429000"/>
            <a:ext cx="0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025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75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5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 animBg="1"/>
      <p:bldP spid="59" grpId="0" animBg="1"/>
      <p:bldP spid="60" grpId="0" animBg="1"/>
      <p:bldP spid="61" grpId="0"/>
      <p:bldP spid="62" grpId="0"/>
      <p:bldP spid="63" grpId="0" animBg="1"/>
      <p:bldP spid="66" grpId="0" animBg="1"/>
      <p:bldP spid="67" grpId="0"/>
      <p:bldP spid="68" grpId="0"/>
      <p:bldP spid="69" grpId="0"/>
      <p:bldP spid="71" grpId="0"/>
      <p:bldP spid="72" grpId="0" animBg="1"/>
      <p:bldP spid="75" grpId="0" animBg="1"/>
      <p:bldP spid="76" grpId="0"/>
      <p:bldP spid="77" grpId="0"/>
      <p:bldP spid="78" grpId="0"/>
      <p:bldP spid="80" grpId="0"/>
      <p:bldP spid="103" grpId="0"/>
      <p:bldP spid="104" grpId="0"/>
      <p:bldP spid="105" grpId="0" animBg="1"/>
      <p:bldP spid="106" grpId="0" animBg="1"/>
      <p:bldP spid="107" grpId="0" animBg="1"/>
      <p:bldP spid="108" grpId="0"/>
      <p:bldP spid="109" grpId="0"/>
      <p:bldP spid="110" grpId="0" animBg="1"/>
      <p:bldP spid="113" grpId="0" animBg="1"/>
      <p:bldP spid="114" grpId="0"/>
      <p:bldP spid="115" grpId="0"/>
      <p:bldP spid="116" grpId="0"/>
      <p:bldP spid="118" grpId="0"/>
      <p:bldP spid="119" grpId="0" animBg="1"/>
      <p:bldP spid="122" grpId="0" animBg="1"/>
      <p:bldP spid="123" grpId="0"/>
      <p:bldP spid="124" grpId="0"/>
      <p:bldP spid="125" grpId="0"/>
      <p:bldP spid="1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rafik 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17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Диапазон мощности и границы применения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GEA </a:t>
            </a:r>
            <a:r>
              <a:rPr lang="de-DE" sz="2000" dirty="0" err="1" smtClean="0"/>
              <a:t>Küba</a:t>
            </a:r>
            <a:r>
              <a:rPr lang="de-DE" sz="2000" dirty="0" smtClean="0"/>
              <a:t> SG </a:t>
            </a:r>
            <a:r>
              <a:rPr lang="de-DE" sz="2000" i="1" dirty="0" err="1" smtClean="0"/>
              <a:t>commercial</a:t>
            </a:r>
            <a:endParaRPr lang="de-DE" sz="20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pic>
        <p:nvPicPr>
          <p:cNvPr id="214" name="Grafik 2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5510784"/>
          </a:xfrm>
          <a:prstGeom prst="rect">
            <a:avLst/>
          </a:prstGeom>
        </p:spPr>
      </p:pic>
      <p:pic>
        <p:nvPicPr>
          <p:cNvPr id="215" name="Grafik 2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90" y="936000"/>
            <a:ext cx="9144000" cy="5510784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683568" y="1628800"/>
            <a:ext cx="26642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Black" pitchFamily="34" charset="0"/>
              </a:rPr>
              <a:t>A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ламели</a:t>
            </a:r>
            <a:endParaRPr kumimoji="0" lang="de-DE" sz="1400" b="1" i="1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66016" y="2637492"/>
            <a:ext cx="25202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1,3 kW	</a:t>
            </a:r>
            <a:r>
              <a:rPr kumimoji="0" lang="de-DE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53 kW</a:t>
            </a:r>
          </a:p>
        </p:txBody>
      </p:sp>
      <p:sp>
        <p:nvSpPr>
          <p:cNvPr id="15" name="Rechteck 14"/>
          <p:cNvSpPr/>
          <p:nvPr/>
        </p:nvSpPr>
        <p:spPr>
          <a:xfrm>
            <a:off x="1403648" y="2737226"/>
            <a:ext cx="216024" cy="77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6" name="Rechteck 15"/>
          <p:cNvSpPr/>
          <p:nvPr/>
        </p:nvSpPr>
        <p:spPr>
          <a:xfrm>
            <a:off x="1639255" y="2685476"/>
            <a:ext cx="216024" cy="12927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7" name="Rechteck 16"/>
          <p:cNvSpPr/>
          <p:nvPr/>
        </p:nvSpPr>
        <p:spPr>
          <a:xfrm>
            <a:off x="1886706" y="2598728"/>
            <a:ext cx="216024" cy="21602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9" name="Rechteck 18"/>
          <p:cNvSpPr/>
          <p:nvPr/>
        </p:nvSpPr>
        <p:spPr>
          <a:xfrm>
            <a:off x="2043589" y="181272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200" b="1" kern="0" dirty="0" smtClean="0">
                <a:solidFill>
                  <a:schemeClr val="accent2"/>
                </a:solidFill>
                <a:latin typeface="Arial Black" pitchFamily="34" charset="0"/>
              </a:rPr>
              <a:t>4,5 </a:t>
            </a:r>
            <a:r>
              <a:rPr lang="de-DE" sz="1200" b="1" kern="0" dirty="0">
                <a:solidFill>
                  <a:schemeClr val="accent2"/>
                </a:solidFill>
                <a:latin typeface="Arial Black" pitchFamily="34" charset="0"/>
              </a:rPr>
              <a:t>mm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683568" y="2284188"/>
            <a:ext cx="2304256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мощности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(</a:t>
            </a:r>
            <a:r>
              <a:rPr lang="ru-RU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при 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NB2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724828" y="3495397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31" name="Gerade Verbindung 30"/>
          <p:cNvCxnSpPr/>
          <p:nvPr/>
        </p:nvCxnSpPr>
        <p:spPr>
          <a:xfrm>
            <a:off x="799916" y="3429000"/>
            <a:ext cx="0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/>
          <p:cNvCxnSpPr/>
          <p:nvPr/>
        </p:nvCxnSpPr>
        <p:spPr>
          <a:xfrm>
            <a:off x="1710163" y="3429000"/>
            <a:ext cx="2147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/>
          <p:cNvSpPr/>
          <p:nvPr/>
        </p:nvSpPr>
        <p:spPr>
          <a:xfrm>
            <a:off x="799915" y="3467996"/>
            <a:ext cx="1395821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35" name="Rechteck 34"/>
          <p:cNvSpPr/>
          <p:nvPr/>
        </p:nvSpPr>
        <p:spPr>
          <a:xfrm>
            <a:off x="594009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-40°C</a:t>
            </a:r>
            <a:endParaRPr lang="de-DE" sz="1050" b="1" kern="0" dirty="0"/>
          </a:p>
        </p:txBody>
      </p:sp>
      <p:sp>
        <p:nvSpPr>
          <p:cNvPr id="36" name="Rechteck 35"/>
          <p:cNvSpPr/>
          <p:nvPr/>
        </p:nvSpPr>
        <p:spPr>
          <a:xfrm>
            <a:off x="1506405" y="3607131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594009" y="3068960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Gerade Verbindung 44"/>
          <p:cNvCxnSpPr/>
          <p:nvPr/>
        </p:nvCxnSpPr>
        <p:spPr>
          <a:xfrm flipH="1">
            <a:off x="2195735" y="3429000"/>
            <a:ext cx="276" cy="236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hteck 45"/>
          <p:cNvSpPr/>
          <p:nvPr/>
        </p:nvSpPr>
        <p:spPr>
          <a:xfrm>
            <a:off x="1907704" y="3607132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sp>
        <p:nvSpPr>
          <p:cNvPr id="47" name="Rechteck 46"/>
          <p:cNvSpPr/>
          <p:nvPr/>
        </p:nvSpPr>
        <p:spPr>
          <a:xfrm>
            <a:off x="724827" y="4431501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48" name="Gerade Verbindung 47"/>
          <p:cNvCxnSpPr/>
          <p:nvPr/>
        </p:nvCxnSpPr>
        <p:spPr>
          <a:xfrm flipH="1">
            <a:off x="964808" y="4365104"/>
            <a:ext cx="2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48"/>
          <p:cNvCxnSpPr/>
          <p:nvPr/>
        </p:nvCxnSpPr>
        <p:spPr>
          <a:xfrm>
            <a:off x="1710162" y="4365104"/>
            <a:ext cx="2148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hteck 49"/>
          <p:cNvSpPr/>
          <p:nvPr/>
        </p:nvSpPr>
        <p:spPr>
          <a:xfrm>
            <a:off x="971600" y="4404100"/>
            <a:ext cx="1224135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51" name="Rechteck 50"/>
          <p:cNvSpPr/>
          <p:nvPr/>
        </p:nvSpPr>
        <p:spPr>
          <a:xfrm>
            <a:off x="756579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-30°C</a:t>
            </a:r>
            <a:endParaRPr lang="de-DE" sz="1050" b="1" kern="0" dirty="0"/>
          </a:p>
        </p:txBody>
      </p:sp>
      <p:sp>
        <p:nvSpPr>
          <p:cNvPr id="52" name="Rechteck 51"/>
          <p:cNvSpPr/>
          <p:nvPr/>
        </p:nvSpPr>
        <p:spPr>
          <a:xfrm>
            <a:off x="1506404" y="4567353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594008" y="4005064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Gerade Verbindung 53"/>
          <p:cNvCxnSpPr/>
          <p:nvPr/>
        </p:nvCxnSpPr>
        <p:spPr>
          <a:xfrm flipH="1">
            <a:off x="2195735" y="4365104"/>
            <a:ext cx="274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hteck 54"/>
          <p:cNvSpPr/>
          <p:nvPr/>
        </p:nvSpPr>
        <p:spPr>
          <a:xfrm>
            <a:off x="1907703" y="4567354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grpSp>
        <p:nvGrpSpPr>
          <p:cNvPr id="108" name="Gruppieren 107"/>
          <p:cNvGrpSpPr/>
          <p:nvPr/>
        </p:nvGrpSpPr>
        <p:grpSpPr>
          <a:xfrm>
            <a:off x="683568" y="5060495"/>
            <a:ext cx="736961" cy="744769"/>
            <a:chOff x="624434" y="4932809"/>
            <a:chExt cx="736961" cy="744769"/>
          </a:xfrm>
        </p:grpSpPr>
        <p:pic>
          <p:nvPicPr>
            <p:cNvPr id="93" name="Grafik 9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4932809"/>
              <a:ext cx="149131" cy="149131"/>
            </a:xfrm>
            <a:prstGeom prst="rect">
              <a:avLst/>
            </a:prstGeom>
          </p:spPr>
        </p:pic>
        <p:pic>
          <p:nvPicPr>
            <p:cNvPr id="94" name="Grafik 9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081940"/>
              <a:ext cx="149131" cy="149131"/>
            </a:xfrm>
            <a:prstGeom prst="rect">
              <a:avLst/>
            </a:prstGeom>
          </p:spPr>
        </p:pic>
        <p:pic>
          <p:nvPicPr>
            <p:cNvPr id="95" name="Grafik 9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081940"/>
              <a:ext cx="149131" cy="149131"/>
            </a:xfrm>
            <a:prstGeom prst="rect">
              <a:avLst/>
            </a:prstGeom>
          </p:spPr>
        </p:pic>
        <p:pic>
          <p:nvPicPr>
            <p:cNvPr id="96" name="Grafik 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226891"/>
              <a:ext cx="149131" cy="149131"/>
            </a:xfrm>
            <a:prstGeom prst="rect">
              <a:avLst/>
            </a:prstGeom>
          </p:spPr>
        </p:pic>
        <p:pic>
          <p:nvPicPr>
            <p:cNvPr id="97" name="Grafik 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226891"/>
              <a:ext cx="149131" cy="149131"/>
            </a:xfrm>
            <a:prstGeom prst="rect">
              <a:avLst/>
            </a:prstGeom>
          </p:spPr>
        </p:pic>
        <p:pic>
          <p:nvPicPr>
            <p:cNvPr id="98" name="Grafik 9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226891"/>
              <a:ext cx="149131" cy="149131"/>
            </a:xfrm>
            <a:prstGeom prst="rect">
              <a:avLst/>
            </a:prstGeom>
          </p:spPr>
        </p:pic>
        <p:pic>
          <p:nvPicPr>
            <p:cNvPr id="99" name="Grafik 9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376022"/>
              <a:ext cx="149131" cy="149131"/>
            </a:xfrm>
            <a:prstGeom prst="rect">
              <a:avLst/>
            </a:prstGeom>
          </p:spPr>
        </p:pic>
        <p:pic>
          <p:nvPicPr>
            <p:cNvPr id="100" name="Grafik 9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376022"/>
              <a:ext cx="149131" cy="149131"/>
            </a:xfrm>
            <a:prstGeom prst="rect">
              <a:avLst/>
            </a:prstGeom>
          </p:spPr>
        </p:pic>
        <p:pic>
          <p:nvPicPr>
            <p:cNvPr id="101" name="Grafik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376022"/>
              <a:ext cx="149131" cy="149131"/>
            </a:xfrm>
            <a:prstGeom prst="rect">
              <a:avLst/>
            </a:prstGeom>
          </p:spPr>
        </p:pic>
        <p:pic>
          <p:nvPicPr>
            <p:cNvPr id="102" name="Grafik 10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133" y="5379316"/>
              <a:ext cx="149131" cy="149131"/>
            </a:xfrm>
            <a:prstGeom prst="rect">
              <a:avLst/>
            </a:prstGeom>
          </p:spPr>
        </p:pic>
        <p:pic>
          <p:nvPicPr>
            <p:cNvPr id="103" name="Grafik 10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5525153"/>
              <a:ext cx="149131" cy="149131"/>
            </a:xfrm>
            <a:prstGeom prst="rect">
              <a:avLst/>
            </a:prstGeom>
          </p:spPr>
        </p:pic>
        <p:pic>
          <p:nvPicPr>
            <p:cNvPr id="104" name="Grafik 10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19" y="5525153"/>
              <a:ext cx="149131" cy="149131"/>
            </a:xfrm>
            <a:prstGeom prst="rect">
              <a:avLst/>
            </a:prstGeom>
          </p:spPr>
        </p:pic>
        <p:pic>
          <p:nvPicPr>
            <p:cNvPr id="105" name="Grafik 10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66" y="5525153"/>
              <a:ext cx="149131" cy="149131"/>
            </a:xfrm>
            <a:prstGeom prst="rect">
              <a:avLst/>
            </a:prstGeom>
          </p:spPr>
        </p:pic>
        <p:pic>
          <p:nvPicPr>
            <p:cNvPr id="106" name="Grafik 1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465" y="5528447"/>
              <a:ext cx="149131" cy="149131"/>
            </a:xfrm>
            <a:prstGeom prst="rect">
              <a:avLst/>
            </a:prstGeom>
          </p:spPr>
        </p:pic>
        <p:pic>
          <p:nvPicPr>
            <p:cNvPr id="107" name="Grafik 10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264" y="5528447"/>
              <a:ext cx="149131" cy="149131"/>
            </a:xfrm>
            <a:prstGeom prst="rect">
              <a:avLst/>
            </a:prstGeom>
          </p:spPr>
        </p:pic>
      </p:grpSp>
      <p:grpSp>
        <p:nvGrpSpPr>
          <p:cNvPr id="118" name="Gruppieren 117"/>
          <p:cNvGrpSpPr/>
          <p:nvPr/>
        </p:nvGrpSpPr>
        <p:grpSpPr>
          <a:xfrm>
            <a:off x="1943707" y="5117703"/>
            <a:ext cx="758767" cy="615553"/>
            <a:chOff x="1871699" y="5182735"/>
            <a:chExt cx="758767" cy="615553"/>
          </a:xfrm>
        </p:grpSpPr>
        <p:sp>
          <p:nvSpPr>
            <p:cNvPr id="113" name="Textfeld 112"/>
            <p:cNvSpPr txBox="1"/>
            <p:nvPr/>
          </p:nvSpPr>
          <p:spPr>
            <a:xfrm>
              <a:off x="2051720" y="5182735"/>
              <a:ext cx="57874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230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300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350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450 mm</a:t>
              </a:r>
            </a:p>
          </p:txBody>
        </p:sp>
        <p:pic>
          <p:nvPicPr>
            <p:cNvPr id="114" name="Grafik 1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5197823"/>
              <a:ext cx="143395" cy="143395"/>
            </a:xfrm>
            <a:prstGeom prst="rect">
              <a:avLst/>
            </a:prstGeom>
          </p:spPr>
        </p:pic>
        <p:pic>
          <p:nvPicPr>
            <p:cNvPr id="115" name="Grafik 1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341218"/>
              <a:ext cx="143395" cy="143395"/>
            </a:xfrm>
            <a:prstGeom prst="rect">
              <a:avLst/>
            </a:prstGeom>
          </p:spPr>
        </p:pic>
        <p:pic>
          <p:nvPicPr>
            <p:cNvPr id="116" name="Grafik 1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483061"/>
              <a:ext cx="143395" cy="143395"/>
            </a:xfrm>
            <a:prstGeom prst="rect">
              <a:avLst/>
            </a:prstGeom>
          </p:spPr>
        </p:pic>
        <p:pic>
          <p:nvPicPr>
            <p:cNvPr id="117" name="Grafik 1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699" y="5626456"/>
              <a:ext cx="143395" cy="143395"/>
            </a:xfrm>
            <a:prstGeom prst="rect">
              <a:avLst/>
            </a:prstGeom>
          </p:spPr>
        </p:pic>
      </p:grpSp>
      <p:sp>
        <p:nvSpPr>
          <p:cNvPr id="120" name="Textfeld 119"/>
          <p:cNvSpPr txBox="1"/>
          <p:nvPr/>
        </p:nvSpPr>
        <p:spPr>
          <a:xfrm>
            <a:off x="3563888" y="1623554"/>
            <a:ext cx="26642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Black" pitchFamily="34" charset="0"/>
              </a:rPr>
              <a:t>B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ламели</a:t>
            </a:r>
            <a:endParaRPr kumimoji="0" lang="de-DE" sz="1400" b="1" i="1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1" name="Textfeld 120"/>
          <p:cNvSpPr txBox="1"/>
          <p:nvPr/>
        </p:nvSpPr>
        <p:spPr>
          <a:xfrm>
            <a:off x="3563888" y="2632246"/>
            <a:ext cx="25202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0,9 kW	</a:t>
            </a:r>
            <a:r>
              <a:rPr kumimoji="0" lang="de-DE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59 kW</a:t>
            </a:r>
          </a:p>
        </p:txBody>
      </p:sp>
      <p:sp>
        <p:nvSpPr>
          <p:cNvPr id="122" name="Rechteck 121"/>
          <p:cNvSpPr/>
          <p:nvPr/>
        </p:nvSpPr>
        <p:spPr>
          <a:xfrm>
            <a:off x="4283968" y="2731980"/>
            <a:ext cx="216024" cy="77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23" name="Rechteck 122"/>
          <p:cNvSpPr/>
          <p:nvPr/>
        </p:nvSpPr>
        <p:spPr>
          <a:xfrm>
            <a:off x="4519575" y="2680230"/>
            <a:ext cx="216024" cy="12927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24" name="Rechteck 123"/>
          <p:cNvSpPr/>
          <p:nvPr/>
        </p:nvSpPr>
        <p:spPr>
          <a:xfrm>
            <a:off x="4767026" y="2593482"/>
            <a:ext cx="216024" cy="21602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25" name="Rechteck 124"/>
          <p:cNvSpPr/>
          <p:nvPr/>
        </p:nvSpPr>
        <p:spPr>
          <a:xfrm>
            <a:off x="5077797" y="180747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200" b="1" kern="0" dirty="0" smtClean="0">
                <a:solidFill>
                  <a:schemeClr val="accent2"/>
                </a:solidFill>
                <a:latin typeface="Arial Black" pitchFamily="34" charset="0"/>
              </a:rPr>
              <a:t>7 </a:t>
            </a:r>
            <a:r>
              <a:rPr lang="de-DE" sz="1200" b="1" kern="0" dirty="0">
                <a:solidFill>
                  <a:schemeClr val="accent2"/>
                </a:solidFill>
                <a:latin typeface="Arial Black" pitchFamily="34" charset="0"/>
              </a:rPr>
              <a:t>mm</a:t>
            </a:r>
          </a:p>
        </p:txBody>
      </p:sp>
      <p:sp>
        <p:nvSpPr>
          <p:cNvPr id="126" name="Textfeld 125"/>
          <p:cNvSpPr txBox="1"/>
          <p:nvPr/>
        </p:nvSpPr>
        <p:spPr>
          <a:xfrm>
            <a:off x="3563888" y="2278942"/>
            <a:ext cx="2304256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мощности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(</a:t>
            </a:r>
            <a:r>
              <a:rPr lang="ru-RU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при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NB2)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27" name="Rechteck 126"/>
          <p:cNvSpPr/>
          <p:nvPr/>
        </p:nvSpPr>
        <p:spPr>
          <a:xfrm>
            <a:off x="3605148" y="3490151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28" name="Gerade Verbindung 127"/>
          <p:cNvCxnSpPr/>
          <p:nvPr/>
        </p:nvCxnSpPr>
        <p:spPr>
          <a:xfrm>
            <a:off x="3680236" y="3423754"/>
            <a:ext cx="0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 Verbindung 128"/>
          <p:cNvCxnSpPr/>
          <p:nvPr/>
        </p:nvCxnSpPr>
        <p:spPr>
          <a:xfrm>
            <a:off x="4590483" y="3423754"/>
            <a:ext cx="2147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hteck 129"/>
          <p:cNvSpPr/>
          <p:nvPr/>
        </p:nvSpPr>
        <p:spPr>
          <a:xfrm>
            <a:off x="3680235" y="3462750"/>
            <a:ext cx="1395821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31" name="Rechteck 130"/>
          <p:cNvSpPr/>
          <p:nvPr/>
        </p:nvSpPr>
        <p:spPr>
          <a:xfrm>
            <a:off x="3474329" y="3601886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-40°C</a:t>
            </a:r>
            <a:endParaRPr lang="de-DE" sz="1050" b="1" kern="0" dirty="0"/>
          </a:p>
        </p:txBody>
      </p:sp>
      <p:sp>
        <p:nvSpPr>
          <p:cNvPr id="132" name="Rechteck 131"/>
          <p:cNvSpPr/>
          <p:nvPr/>
        </p:nvSpPr>
        <p:spPr>
          <a:xfrm>
            <a:off x="4386725" y="3601885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3" name="Rechteck 132"/>
          <p:cNvSpPr/>
          <p:nvPr/>
        </p:nvSpPr>
        <p:spPr>
          <a:xfrm>
            <a:off x="3474329" y="3063714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34" name="Gerade Verbindung 133"/>
          <p:cNvCxnSpPr/>
          <p:nvPr/>
        </p:nvCxnSpPr>
        <p:spPr>
          <a:xfrm flipH="1">
            <a:off x="5076055" y="3423754"/>
            <a:ext cx="276" cy="236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hteck 134"/>
          <p:cNvSpPr/>
          <p:nvPr/>
        </p:nvSpPr>
        <p:spPr>
          <a:xfrm>
            <a:off x="4788024" y="3601886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sp>
        <p:nvSpPr>
          <p:cNvPr id="136" name="Rechteck 135"/>
          <p:cNvSpPr/>
          <p:nvPr/>
        </p:nvSpPr>
        <p:spPr>
          <a:xfrm>
            <a:off x="3605147" y="4426255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37" name="Gerade Verbindung 136"/>
          <p:cNvCxnSpPr/>
          <p:nvPr/>
        </p:nvCxnSpPr>
        <p:spPr>
          <a:xfrm flipH="1">
            <a:off x="3845128" y="4359858"/>
            <a:ext cx="2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Gerade Verbindung 137"/>
          <p:cNvCxnSpPr/>
          <p:nvPr/>
        </p:nvCxnSpPr>
        <p:spPr>
          <a:xfrm>
            <a:off x="4590482" y="4359858"/>
            <a:ext cx="2148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echteck 138"/>
          <p:cNvSpPr/>
          <p:nvPr/>
        </p:nvSpPr>
        <p:spPr>
          <a:xfrm>
            <a:off x="3851920" y="4398854"/>
            <a:ext cx="1224135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40" name="Rechteck 139"/>
          <p:cNvSpPr/>
          <p:nvPr/>
        </p:nvSpPr>
        <p:spPr>
          <a:xfrm>
            <a:off x="3636899" y="4562108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-30°C</a:t>
            </a:r>
            <a:endParaRPr lang="de-DE" sz="1050" b="1" kern="0" dirty="0"/>
          </a:p>
        </p:txBody>
      </p:sp>
      <p:sp>
        <p:nvSpPr>
          <p:cNvPr id="141" name="Rechteck 140"/>
          <p:cNvSpPr/>
          <p:nvPr/>
        </p:nvSpPr>
        <p:spPr>
          <a:xfrm>
            <a:off x="4386724" y="4562107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2" name="Rechteck 141"/>
          <p:cNvSpPr/>
          <p:nvPr/>
        </p:nvSpPr>
        <p:spPr>
          <a:xfrm>
            <a:off x="3474328" y="3999818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43" name="Gerade Verbindung 142"/>
          <p:cNvCxnSpPr/>
          <p:nvPr/>
        </p:nvCxnSpPr>
        <p:spPr>
          <a:xfrm flipH="1">
            <a:off x="5076055" y="4359858"/>
            <a:ext cx="274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hteck 143"/>
          <p:cNvSpPr/>
          <p:nvPr/>
        </p:nvSpPr>
        <p:spPr>
          <a:xfrm>
            <a:off x="4788023" y="4562108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grpSp>
        <p:nvGrpSpPr>
          <p:cNvPr id="145" name="Gruppieren 144"/>
          <p:cNvGrpSpPr/>
          <p:nvPr/>
        </p:nvGrpSpPr>
        <p:grpSpPr>
          <a:xfrm>
            <a:off x="3563888" y="5055249"/>
            <a:ext cx="736961" cy="744769"/>
            <a:chOff x="624434" y="4932809"/>
            <a:chExt cx="736961" cy="744769"/>
          </a:xfrm>
        </p:grpSpPr>
        <p:pic>
          <p:nvPicPr>
            <p:cNvPr id="146" name="Grafik 1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4932809"/>
              <a:ext cx="149131" cy="149131"/>
            </a:xfrm>
            <a:prstGeom prst="rect">
              <a:avLst/>
            </a:prstGeom>
          </p:spPr>
        </p:pic>
        <p:pic>
          <p:nvPicPr>
            <p:cNvPr id="147" name="Grafik 1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081940"/>
              <a:ext cx="149131" cy="149131"/>
            </a:xfrm>
            <a:prstGeom prst="rect">
              <a:avLst/>
            </a:prstGeom>
          </p:spPr>
        </p:pic>
        <p:pic>
          <p:nvPicPr>
            <p:cNvPr id="148" name="Grafik 1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081940"/>
              <a:ext cx="149131" cy="149131"/>
            </a:xfrm>
            <a:prstGeom prst="rect">
              <a:avLst/>
            </a:prstGeom>
          </p:spPr>
        </p:pic>
        <p:pic>
          <p:nvPicPr>
            <p:cNvPr id="149" name="Grafik 1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226891"/>
              <a:ext cx="149131" cy="149131"/>
            </a:xfrm>
            <a:prstGeom prst="rect">
              <a:avLst/>
            </a:prstGeom>
          </p:spPr>
        </p:pic>
        <p:pic>
          <p:nvPicPr>
            <p:cNvPr id="150" name="Grafik 14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226891"/>
              <a:ext cx="149131" cy="149131"/>
            </a:xfrm>
            <a:prstGeom prst="rect">
              <a:avLst/>
            </a:prstGeom>
          </p:spPr>
        </p:pic>
        <p:pic>
          <p:nvPicPr>
            <p:cNvPr id="151" name="Grafik 1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226891"/>
              <a:ext cx="149131" cy="149131"/>
            </a:xfrm>
            <a:prstGeom prst="rect">
              <a:avLst/>
            </a:prstGeom>
          </p:spPr>
        </p:pic>
        <p:pic>
          <p:nvPicPr>
            <p:cNvPr id="152" name="Grafik 15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376022"/>
              <a:ext cx="149131" cy="149131"/>
            </a:xfrm>
            <a:prstGeom prst="rect">
              <a:avLst/>
            </a:prstGeom>
          </p:spPr>
        </p:pic>
        <p:pic>
          <p:nvPicPr>
            <p:cNvPr id="153" name="Grafik 1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376022"/>
              <a:ext cx="149131" cy="149131"/>
            </a:xfrm>
            <a:prstGeom prst="rect">
              <a:avLst/>
            </a:prstGeom>
          </p:spPr>
        </p:pic>
        <p:pic>
          <p:nvPicPr>
            <p:cNvPr id="154" name="Grafik 15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376022"/>
              <a:ext cx="149131" cy="149131"/>
            </a:xfrm>
            <a:prstGeom prst="rect">
              <a:avLst/>
            </a:prstGeom>
          </p:spPr>
        </p:pic>
        <p:pic>
          <p:nvPicPr>
            <p:cNvPr id="155" name="Grafik 15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133" y="5379316"/>
              <a:ext cx="149131" cy="149131"/>
            </a:xfrm>
            <a:prstGeom prst="rect">
              <a:avLst/>
            </a:prstGeom>
          </p:spPr>
        </p:pic>
        <p:pic>
          <p:nvPicPr>
            <p:cNvPr id="156" name="Grafik 1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5525153"/>
              <a:ext cx="149131" cy="149131"/>
            </a:xfrm>
            <a:prstGeom prst="rect">
              <a:avLst/>
            </a:prstGeom>
          </p:spPr>
        </p:pic>
        <p:pic>
          <p:nvPicPr>
            <p:cNvPr id="157" name="Grafik 15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19" y="5525153"/>
              <a:ext cx="149131" cy="149131"/>
            </a:xfrm>
            <a:prstGeom prst="rect">
              <a:avLst/>
            </a:prstGeom>
          </p:spPr>
        </p:pic>
        <p:pic>
          <p:nvPicPr>
            <p:cNvPr id="158" name="Grafik 15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66" y="5525153"/>
              <a:ext cx="149131" cy="149131"/>
            </a:xfrm>
            <a:prstGeom prst="rect">
              <a:avLst/>
            </a:prstGeom>
          </p:spPr>
        </p:pic>
        <p:pic>
          <p:nvPicPr>
            <p:cNvPr id="159" name="Grafik 15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465" y="5528447"/>
              <a:ext cx="149131" cy="149131"/>
            </a:xfrm>
            <a:prstGeom prst="rect">
              <a:avLst/>
            </a:prstGeom>
          </p:spPr>
        </p:pic>
        <p:pic>
          <p:nvPicPr>
            <p:cNvPr id="160" name="Grafik 15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264" y="5528447"/>
              <a:ext cx="149131" cy="149131"/>
            </a:xfrm>
            <a:prstGeom prst="rect">
              <a:avLst/>
            </a:prstGeom>
          </p:spPr>
        </p:pic>
      </p:grpSp>
      <p:grpSp>
        <p:nvGrpSpPr>
          <p:cNvPr id="161" name="Gruppieren 160"/>
          <p:cNvGrpSpPr/>
          <p:nvPr/>
        </p:nvGrpSpPr>
        <p:grpSpPr>
          <a:xfrm>
            <a:off x="4824027" y="5112457"/>
            <a:ext cx="758767" cy="615553"/>
            <a:chOff x="1871699" y="5182735"/>
            <a:chExt cx="758767" cy="615553"/>
          </a:xfrm>
        </p:grpSpPr>
        <p:sp>
          <p:nvSpPr>
            <p:cNvPr id="162" name="Textfeld 161"/>
            <p:cNvSpPr txBox="1"/>
            <p:nvPr/>
          </p:nvSpPr>
          <p:spPr>
            <a:xfrm>
              <a:off x="2051720" y="5182735"/>
              <a:ext cx="57874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230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300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350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450 mm</a:t>
              </a:r>
            </a:p>
          </p:txBody>
        </p:sp>
        <p:pic>
          <p:nvPicPr>
            <p:cNvPr id="163" name="Grafik 16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5197823"/>
              <a:ext cx="143395" cy="143395"/>
            </a:xfrm>
            <a:prstGeom prst="rect">
              <a:avLst/>
            </a:prstGeom>
          </p:spPr>
        </p:pic>
        <p:pic>
          <p:nvPicPr>
            <p:cNvPr id="164" name="Grafik 1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341218"/>
              <a:ext cx="143395" cy="143395"/>
            </a:xfrm>
            <a:prstGeom prst="rect">
              <a:avLst/>
            </a:prstGeom>
          </p:spPr>
        </p:pic>
        <p:pic>
          <p:nvPicPr>
            <p:cNvPr id="165" name="Grafik 16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483061"/>
              <a:ext cx="143395" cy="143395"/>
            </a:xfrm>
            <a:prstGeom prst="rect">
              <a:avLst/>
            </a:prstGeom>
          </p:spPr>
        </p:pic>
        <p:pic>
          <p:nvPicPr>
            <p:cNvPr id="166" name="Grafik 16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699" y="5626456"/>
              <a:ext cx="143395" cy="143395"/>
            </a:xfrm>
            <a:prstGeom prst="rect">
              <a:avLst/>
            </a:prstGeom>
          </p:spPr>
        </p:pic>
      </p:grpSp>
      <p:sp>
        <p:nvSpPr>
          <p:cNvPr id="167" name="Textfeld 166"/>
          <p:cNvSpPr txBox="1"/>
          <p:nvPr/>
        </p:nvSpPr>
        <p:spPr>
          <a:xfrm>
            <a:off x="6461760" y="1643919"/>
            <a:ext cx="26642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 Black" pitchFamily="34" charset="0"/>
              </a:rPr>
              <a:t>L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ламели</a:t>
            </a:r>
            <a:endParaRPr kumimoji="0" lang="de-DE" sz="1400" b="1" i="1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68" name="Textfeld 167"/>
          <p:cNvSpPr txBox="1"/>
          <p:nvPr/>
        </p:nvSpPr>
        <p:spPr>
          <a:xfrm>
            <a:off x="6461760" y="2652611"/>
            <a:ext cx="252028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0,6 kW	</a:t>
            </a:r>
            <a:r>
              <a:rPr kumimoji="0" lang="de-DE" sz="1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       </a:t>
            </a:r>
            <a:r>
              <a:rPr kumimoji="0" lang="de-DE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43 kW</a:t>
            </a:r>
          </a:p>
        </p:txBody>
      </p:sp>
      <p:sp>
        <p:nvSpPr>
          <p:cNvPr id="169" name="Rechteck 168"/>
          <p:cNvSpPr/>
          <p:nvPr/>
        </p:nvSpPr>
        <p:spPr>
          <a:xfrm>
            <a:off x="7181840" y="2752345"/>
            <a:ext cx="216024" cy="775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70" name="Rechteck 169"/>
          <p:cNvSpPr/>
          <p:nvPr/>
        </p:nvSpPr>
        <p:spPr>
          <a:xfrm>
            <a:off x="7417447" y="2700595"/>
            <a:ext cx="216024" cy="12927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71" name="Rechteck 170"/>
          <p:cNvSpPr/>
          <p:nvPr/>
        </p:nvSpPr>
        <p:spPr>
          <a:xfrm>
            <a:off x="7664898" y="2613847"/>
            <a:ext cx="216024" cy="21602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72" name="Rechteck 171"/>
          <p:cNvSpPr/>
          <p:nvPr/>
        </p:nvSpPr>
        <p:spPr>
          <a:xfrm>
            <a:off x="7855525" y="1827843"/>
            <a:ext cx="7489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200" b="1" kern="0" dirty="0" smtClean="0">
                <a:solidFill>
                  <a:schemeClr val="accent2"/>
                </a:solidFill>
                <a:latin typeface="Arial Black" pitchFamily="34" charset="0"/>
              </a:rPr>
              <a:t>12 </a:t>
            </a:r>
            <a:r>
              <a:rPr lang="de-DE" sz="1200" b="1" kern="0" dirty="0">
                <a:solidFill>
                  <a:schemeClr val="accent2"/>
                </a:solidFill>
                <a:latin typeface="Arial Black" pitchFamily="34" charset="0"/>
              </a:rPr>
              <a:t>mm</a:t>
            </a:r>
          </a:p>
        </p:txBody>
      </p:sp>
      <p:sp>
        <p:nvSpPr>
          <p:cNvPr id="173" name="Textfeld 172"/>
          <p:cNvSpPr txBox="1"/>
          <p:nvPr/>
        </p:nvSpPr>
        <p:spPr>
          <a:xfrm>
            <a:off x="6461760" y="2299307"/>
            <a:ext cx="2304256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Диапазон мощности 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(</a:t>
            </a:r>
            <a:r>
              <a:rPr lang="ru-RU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при </a:t>
            </a:r>
            <a:r>
              <a:rPr lang="ru-RU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 </a:t>
            </a:r>
            <a:r>
              <a:rPr lang="de-DE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NB2</a:t>
            </a:r>
            <a:r>
              <a:rPr lang="de-DE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rPr>
              <a:t>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1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4" name="Rechteck 173"/>
          <p:cNvSpPr/>
          <p:nvPr/>
        </p:nvSpPr>
        <p:spPr>
          <a:xfrm>
            <a:off x="6503020" y="3510516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75" name="Gerade Verbindung 174"/>
          <p:cNvCxnSpPr/>
          <p:nvPr/>
        </p:nvCxnSpPr>
        <p:spPr>
          <a:xfrm>
            <a:off x="6578108" y="3444119"/>
            <a:ext cx="0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Gerade Verbindung 175"/>
          <p:cNvCxnSpPr/>
          <p:nvPr/>
        </p:nvCxnSpPr>
        <p:spPr>
          <a:xfrm>
            <a:off x="7488355" y="3444119"/>
            <a:ext cx="2147" cy="236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hteck 176"/>
          <p:cNvSpPr/>
          <p:nvPr/>
        </p:nvSpPr>
        <p:spPr>
          <a:xfrm>
            <a:off x="6578107" y="3483115"/>
            <a:ext cx="1395821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78" name="Rechteck 177"/>
          <p:cNvSpPr/>
          <p:nvPr/>
        </p:nvSpPr>
        <p:spPr>
          <a:xfrm>
            <a:off x="6372201" y="3622251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-40°C</a:t>
            </a:r>
            <a:endParaRPr lang="de-DE" sz="1050" b="1" kern="0" dirty="0"/>
          </a:p>
        </p:txBody>
      </p:sp>
      <p:sp>
        <p:nvSpPr>
          <p:cNvPr id="179" name="Rechteck 178"/>
          <p:cNvSpPr/>
          <p:nvPr/>
        </p:nvSpPr>
        <p:spPr>
          <a:xfrm>
            <a:off x="7284597" y="3622250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0" name="Rechteck 179"/>
          <p:cNvSpPr/>
          <p:nvPr/>
        </p:nvSpPr>
        <p:spPr>
          <a:xfrm>
            <a:off x="6372201" y="3084079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1" name="Gerade Verbindung 180"/>
          <p:cNvCxnSpPr/>
          <p:nvPr/>
        </p:nvCxnSpPr>
        <p:spPr>
          <a:xfrm flipH="1">
            <a:off x="7973927" y="3444119"/>
            <a:ext cx="276" cy="2363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hteck 181"/>
          <p:cNvSpPr/>
          <p:nvPr/>
        </p:nvSpPr>
        <p:spPr>
          <a:xfrm>
            <a:off x="7685896" y="3622251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sp>
        <p:nvSpPr>
          <p:cNvPr id="183" name="Rechteck 182"/>
          <p:cNvSpPr/>
          <p:nvPr/>
        </p:nvSpPr>
        <p:spPr>
          <a:xfrm>
            <a:off x="6503019" y="4446620"/>
            <a:ext cx="1974964" cy="9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cxnSp>
        <p:nvCxnSpPr>
          <p:cNvPr id="184" name="Gerade Verbindung 183"/>
          <p:cNvCxnSpPr/>
          <p:nvPr/>
        </p:nvCxnSpPr>
        <p:spPr>
          <a:xfrm flipH="1">
            <a:off x="6743000" y="4380223"/>
            <a:ext cx="2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Gerade Verbindung 184"/>
          <p:cNvCxnSpPr/>
          <p:nvPr/>
        </p:nvCxnSpPr>
        <p:spPr>
          <a:xfrm>
            <a:off x="7488354" y="4380223"/>
            <a:ext cx="2148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hteck 185"/>
          <p:cNvSpPr/>
          <p:nvPr/>
        </p:nvSpPr>
        <p:spPr>
          <a:xfrm>
            <a:off x="6749792" y="4419219"/>
            <a:ext cx="1224135" cy="144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/>
          </a:p>
        </p:txBody>
      </p:sp>
      <p:sp>
        <p:nvSpPr>
          <p:cNvPr id="187" name="Rechteck 186"/>
          <p:cNvSpPr/>
          <p:nvPr/>
        </p:nvSpPr>
        <p:spPr>
          <a:xfrm>
            <a:off x="6534771" y="4582473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-30°C</a:t>
            </a:r>
            <a:endParaRPr lang="de-DE" sz="1050" b="1" kern="0" dirty="0"/>
          </a:p>
        </p:txBody>
      </p:sp>
      <p:sp>
        <p:nvSpPr>
          <p:cNvPr id="188" name="Rechteck 187"/>
          <p:cNvSpPr/>
          <p:nvPr/>
        </p:nvSpPr>
        <p:spPr>
          <a:xfrm>
            <a:off x="7284596" y="4582472"/>
            <a:ext cx="61732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00" b="1" kern="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de-DE" sz="1000" b="1" kern="0" dirty="0" smtClean="0">
                <a:solidFill>
                  <a:schemeClr val="bg1">
                    <a:lumMod val="50000"/>
                  </a:schemeClr>
                </a:solidFill>
              </a:rPr>
              <a:t>°C</a:t>
            </a:r>
            <a:endParaRPr lang="de-DE" sz="1000" b="1" kern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9" name="Rechteck 188"/>
          <p:cNvSpPr/>
          <p:nvPr/>
        </p:nvSpPr>
        <p:spPr>
          <a:xfrm>
            <a:off x="6372200" y="4020183"/>
            <a:ext cx="2105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Границы применения </a:t>
            </a:r>
            <a:r>
              <a:rPr lang="de-DE" sz="1200" b="1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EC </a:t>
            </a: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двигателей</a:t>
            </a:r>
            <a:r>
              <a:rPr lang="de-DE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endParaRPr lang="de-DE" sz="1200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90" name="Gerade Verbindung 189"/>
          <p:cNvCxnSpPr/>
          <p:nvPr/>
        </p:nvCxnSpPr>
        <p:spPr>
          <a:xfrm flipH="1">
            <a:off x="7973927" y="4380223"/>
            <a:ext cx="274" cy="23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Rechteck 190"/>
          <p:cNvSpPr/>
          <p:nvPr/>
        </p:nvSpPr>
        <p:spPr>
          <a:xfrm>
            <a:off x="7685895" y="4582473"/>
            <a:ext cx="61732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345"/>
              </a:spcBef>
              <a:spcAft>
                <a:spcPts val="345"/>
              </a:spcAft>
              <a:buClr>
                <a:schemeClr val="tx2"/>
              </a:buClr>
              <a:buSzPct val="110000"/>
            </a:pPr>
            <a:r>
              <a:rPr lang="de-DE" sz="1050" b="1" kern="0" dirty="0" smtClean="0"/>
              <a:t>+20°C</a:t>
            </a:r>
            <a:endParaRPr lang="de-DE" sz="1050" b="1" kern="0" dirty="0"/>
          </a:p>
        </p:txBody>
      </p:sp>
      <p:grpSp>
        <p:nvGrpSpPr>
          <p:cNvPr id="192" name="Gruppieren 191"/>
          <p:cNvGrpSpPr/>
          <p:nvPr/>
        </p:nvGrpSpPr>
        <p:grpSpPr>
          <a:xfrm>
            <a:off x="6461760" y="5075614"/>
            <a:ext cx="736961" cy="744769"/>
            <a:chOff x="624434" y="4932809"/>
            <a:chExt cx="736961" cy="744769"/>
          </a:xfrm>
        </p:grpSpPr>
        <p:pic>
          <p:nvPicPr>
            <p:cNvPr id="193" name="Grafik 19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4932809"/>
              <a:ext cx="149131" cy="149131"/>
            </a:xfrm>
            <a:prstGeom prst="rect">
              <a:avLst/>
            </a:prstGeom>
          </p:spPr>
        </p:pic>
        <p:pic>
          <p:nvPicPr>
            <p:cNvPr id="194" name="Grafik 19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081940"/>
              <a:ext cx="149131" cy="149131"/>
            </a:xfrm>
            <a:prstGeom prst="rect">
              <a:avLst/>
            </a:prstGeom>
          </p:spPr>
        </p:pic>
        <p:pic>
          <p:nvPicPr>
            <p:cNvPr id="195" name="Grafik 19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081940"/>
              <a:ext cx="149131" cy="149131"/>
            </a:xfrm>
            <a:prstGeom prst="rect">
              <a:avLst/>
            </a:prstGeom>
          </p:spPr>
        </p:pic>
        <p:pic>
          <p:nvPicPr>
            <p:cNvPr id="196" name="Grafik 1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226891"/>
              <a:ext cx="149131" cy="149131"/>
            </a:xfrm>
            <a:prstGeom prst="rect">
              <a:avLst/>
            </a:prstGeom>
          </p:spPr>
        </p:pic>
        <p:pic>
          <p:nvPicPr>
            <p:cNvPr id="197" name="Grafik 19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226891"/>
              <a:ext cx="149131" cy="149131"/>
            </a:xfrm>
            <a:prstGeom prst="rect">
              <a:avLst/>
            </a:prstGeom>
          </p:spPr>
        </p:pic>
        <p:pic>
          <p:nvPicPr>
            <p:cNvPr id="198" name="Grafik 19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226891"/>
              <a:ext cx="149131" cy="149131"/>
            </a:xfrm>
            <a:prstGeom prst="rect">
              <a:avLst/>
            </a:prstGeom>
          </p:spPr>
        </p:pic>
        <p:pic>
          <p:nvPicPr>
            <p:cNvPr id="199" name="Grafik 19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34" y="5376022"/>
              <a:ext cx="149131" cy="149131"/>
            </a:xfrm>
            <a:prstGeom prst="rect">
              <a:avLst/>
            </a:prstGeom>
          </p:spPr>
        </p:pic>
        <p:pic>
          <p:nvPicPr>
            <p:cNvPr id="200" name="Grafik 19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87" y="5376022"/>
              <a:ext cx="149131" cy="149131"/>
            </a:xfrm>
            <a:prstGeom prst="rect">
              <a:avLst/>
            </a:prstGeom>
          </p:spPr>
        </p:pic>
        <p:pic>
          <p:nvPicPr>
            <p:cNvPr id="201" name="Grafik 2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334" y="5376022"/>
              <a:ext cx="149131" cy="149131"/>
            </a:xfrm>
            <a:prstGeom prst="rect">
              <a:avLst/>
            </a:prstGeom>
          </p:spPr>
        </p:pic>
        <p:pic>
          <p:nvPicPr>
            <p:cNvPr id="202" name="Grafik 20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133" y="5379316"/>
              <a:ext cx="149131" cy="149131"/>
            </a:xfrm>
            <a:prstGeom prst="rect">
              <a:avLst/>
            </a:prstGeom>
          </p:spPr>
        </p:pic>
        <p:pic>
          <p:nvPicPr>
            <p:cNvPr id="203" name="Grafik 20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66" y="5525153"/>
              <a:ext cx="149131" cy="149131"/>
            </a:xfrm>
            <a:prstGeom prst="rect">
              <a:avLst/>
            </a:prstGeom>
          </p:spPr>
        </p:pic>
        <p:pic>
          <p:nvPicPr>
            <p:cNvPr id="204" name="Grafik 20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819" y="5525153"/>
              <a:ext cx="149131" cy="149131"/>
            </a:xfrm>
            <a:prstGeom prst="rect">
              <a:avLst/>
            </a:prstGeom>
          </p:spPr>
        </p:pic>
        <p:pic>
          <p:nvPicPr>
            <p:cNvPr id="205" name="Grafik 20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66" y="5525153"/>
              <a:ext cx="149131" cy="149131"/>
            </a:xfrm>
            <a:prstGeom prst="rect">
              <a:avLst/>
            </a:prstGeom>
          </p:spPr>
        </p:pic>
        <p:pic>
          <p:nvPicPr>
            <p:cNvPr id="206" name="Grafik 20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465" y="5528447"/>
              <a:ext cx="149131" cy="149131"/>
            </a:xfrm>
            <a:prstGeom prst="rect">
              <a:avLst/>
            </a:prstGeom>
          </p:spPr>
        </p:pic>
        <p:pic>
          <p:nvPicPr>
            <p:cNvPr id="207" name="Grafik 20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2264" y="5528447"/>
              <a:ext cx="149131" cy="149131"/>
            </a:xfrm>
            <a:prstGeom prst="rect">
              <a:avLst/>
            </a:prstGeom>
          </p:spPr>
        </p:pic>
      </p:grpSp>
      <p:grpSp>
        <p:nvGrpSpPr>
          <p:cNvPr id="208" name="Gruppieren 207"/>
          <p:cNvGrpSpPr/>
          <p:nvPr/>
        </p:nvGrpSpPr>
        <p:grpSpPr>
          <a:xfrm>
            <a:off x="7721899" y="5132822"/>
            <a:ext cx="758767" cy="615553"/>
            <a:chOff x="1871699" y="5182735"/>
            <a:chExt cx="758767" cy="615553"/>
          </a:xfrm>
        </p:grpSpPr>
        <p:sp>
          <p:nvSpPr>
            <p:cNvPr id="209" name="Textfeld 208"/>
            <p:cNvSpPr txBox="1"/>
            <p:nvPr/>
          </p:nvSpPr>
          <p:spPr>
            <a:xfrm>
              <a:off x="2051720" y="5182735"/>
              <a:ext cx="57874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230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300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kumimoji="0" lang="de-DE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j-lt"/>
                </a:rPr>
                <a:t>350 mm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buClr>
                  <a:schemeClr val="tx2"/>
                </a:buClr>
                <a:buSzPct val="110000"/>
                <a:buFont typeface="Arial" pitchFamily="34" charset="0"/>
                <a:buNone/>
                <a:tabLst/>
              </a:pPr>
              <a:r>
                <a:rPr lang="de-DE" sz="1000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450 mm</a:t>
              </a:r>
            </a:p>
          </p:txBody>
        </p:sp>
        <p:pic>
          <p:nvPicPr>
            <p:cNvPr id="210" name="Grafik 20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5197823"/>
              <a:ext cx="143395" cy="143395"/>
            </a:xfrm>
            <a:prstGeom prst="rect">
              <a:avLst/>
            </a:prstGeom>
          </p:spPr>
        </p:pic>
        <p:pic>
          <p:nvPicPr>
            <p:cNvPr id="211" name="Grafik 2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341218"/>
              <a:ext cx="143395" cy="143395"/>
            </a:xfrm>
            <a:prstGeom prst="rect">
              <a:avLst/>
            </a:prstGeom>
          </p:spPr>
        </p:pic>
        <p:pic>
          <p:nvPicPr>
            <p:cNvPr id="212" name="Grafik 2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10" y="5483061"/>
              <a:ext cx="143395" cy="143395"/>
            </a:xfrm>
            <a:prstGeom prst="rect">
              <a:avLst/>
            </a:prstGeom>
          </p:spPr>
        </p:pic>
        <p:pic>
          <p:nvPicPr>
            <p:cNvPr id="213" name="Grafik 2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699" y="5626456"/>
              <a:ext cx="143395" cy="1433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88747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75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5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7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5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75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5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25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750"/>
                            </p:stCondLst>
                            <p:childTnLst>
                              <p:par>
                                <p:cTn id="2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3250"/>
                            </p:stCondLst>
                            <p:childTnLst>
                              <p:par>
                                <p:cTn id="2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75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 animBg="1"/>
      <p:bldP spid="17" grpId="0" animBg="1"/>
      <p:bldP spid="19" grpId="0"/>
      <p:bldP spid="20" grpId="0"/>
      <p:bldP spid="30" grpId="0" animBg="1"/>
      <p:bldP spid="34" grpId="0" animBg="1"/>
      <p:bldP spid="35" grpId="0"/>
      <p:bldP spid="36" grpId="0"/>
      <p:bldP spid="38" grpId="0"/>
      <p:bldP spid="46" grpId="0"/>
      <p:bldP spid="47" grpId="0" animBg="1"/>
      <p:bldP spid="50" grpId="0" animBg="1"/>
      <p:bldP spid="51" grpId="0"/>
      <p:bldP spid="52" grpId="0"/>
      <p:bldP spid="53" grpId="0"/>
      <p:bldP spid="55" grpId="0"/>
      <p:bldP spid="120" grpId="0"/>
      <p:bldP spid="121" grpId="0"/>
      <p:bldP spid="122" grpId="0" animBg="1"/>
      <p:bldP spid="123" grpId="0" animBg="1"/>
      <p:bldP spid="124" grpId="0" animBg="1"/>
      <p:bldP spid="125" grpId="0"/>
      <p:bldP spid="126" grpId="0"/>
      <p:bldP spid="127" grpId="0" animBg="1"/>
      <p:bldP spid="130" grpId="0" animBg="1"/>
      <p:bldP spid="131" grpId="0"/>
      <p:bldP spid="132" grpId="0"/>
      <p:bldP spid="133" grpId="0"/>
      <p:bldP spid="135" grpId="0"/>
      <p:bldP spid="136" grpId="0" animBg="1"/>
      <p:bldP spid="139" grpId="0" animBg="1"/>
      <p:bldP spid="140" grpId="0"/>
      <p:bldP spid="141" grpId="0"/>
      <p:bldP spid="142" grpId="0"/>
      <p:bldP spid="144" grpId="0"/>
      <p:bldP spid="167" grpId="0"/>
      <p:bldP spid="168" grpId="0"/>
      <p:bldP spid="169" grpId="0" animBg="1"/>
      <p:bldP spid="170" grpId="0" animBg="1"/>
      <p:bldP spid="171" grpId="0" animBg="1"/>
      <p:bldP spid="172" grpId="0"/>
      <p:bldP spid="173" grpId="0"/>
      <p:bldP spid="174" grpId="0" animBg="1"/>
      <p:bldP spid="177" grpId="0" animBg="1"/>
      <p:bldP spid="178" grpId="0"/>
      <p:bldP spid="179" grpId="0"/>
      <p:bldP spid="180" grpId="0"/>
      <p:bldP spid="182" grpId="0"/>
      <p:bldP spid="183" grpId="0" animBg="1"/>
      <p:bldP spid="186" grpId="0" animBg="1"/>
      <p:bldP spid="187" grpId="0"/>
      <p:bldP spid="188" grpId="0"/>
      <p:bldP spid="189" grpId="0"/>
      <p:bldP spid="1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552"/>
            <a:ext cx="9144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18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Продвижение на рынке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9144000" cy="176784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39552" y="2852935"/>
            <a:ext cx="8064896" cy="60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Сравнение продуктов</a:t>
            </a:r>
            <a:endParaRPr lang="de-DE" b="1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bg1">
                  <a:lumMod val="50000"/>
                </a:schemeClr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Сравнение новой и предыдущей версии</a:t>
            </a:r>
            <a:r>
              <a:rPr lang="de-DE" sz="1600" dirty="0" smtClean="0"/>
              <a:t>: </a:t>
            </a:r>
            <a:r>
              <a:rPr lang="ru-RU" sz="1600" dirty="0" smtClean="0"/>
              <a:t>Более широкий диапазон мощности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6574991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19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 07.. &amp; 08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169988"/>
            <a:ext cx="79375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02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2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0000" y="332696"/>
            <a:ext cx="6136408" cy="360000"/>
          </a:xfrm>
        </p:spPr>
        <p:txBody>
          <a:bodyPr/>
          <a:lstStyle/>
          <a:p>
            <a:r>
              <a:rPr lang="ru-RU" dirty="0" smtClean="0"/>
              <a:t>Новые нормы </a:t>
            </a:r>
            <a:r>
              <a:rPr lang="en-US" dirty="0" err="1" smtClean="0"/>
              <a:t>ErP</a:t>
            </a:r>
            <a:r>
              <a:rPr lang="en-US" dirty="0" smtClean="0"/>
              <a:t> 2015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44363"/>
            <a:ext cx="2226845" cy="312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2263328" cy="316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16322"/>
            <a:ext cx="2232248" cy="317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272854" cy="32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181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20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Новая программа подбора </a:t>
            </a:r>
            <a:r>
              <a:rPr lang="en-US" dirty="0" err="1" smtClean="0"/>
              <a:t>Kueba</a:t>
            </a:r>
            <a:r>
              <a:rPr lang="en-US" dirty="0" smtClean="0"/>
              <a:t> Select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84784"/>
            <a:ext cx="5105400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1484784"/>
            <a:ext cx="2901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Доступна в интернете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7031" y="4005064"/>
            <a:ext cx="2599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- Доступна </a:t>
            </a:r>
            <a:r>
              <a:rPr lang="ru-RU" b="1" dirty="0" smtClean="0"/>
              <a:t>на дисках</a:t>
            </a:r>
            <a:endParaRPr lang="ru-RU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84984"/>
            <a:ext cx="4524772" cy="304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8230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0" y="6586538"/>
            <a:ext cx="360363" cy="165100"/>
          </a:xfrm>
        </p:spPr>
        <p:txBody>
          <a:bodyPr/>
          <a:lstStyle/>
          <a:p>
            <a:fld id="{D46619FA-62B9-4C58-8D46-9877ED4AF800}" type="slidenum">
              <a:rPr lang="de-DE" smtClean="0"/>
              <a:pPr/>
              <a:t>21</a:t>
            </a:fld>
            <a:r>
              <a:rPr lang="de-DE" smtClean="0"/>
              <a:t>  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1236656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4273"/>
            <a:ext cx="4572000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3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/>
              <a:t>Chance </a:t>
            </a:r>
            <a:r>
              <a:rPr lang="de-DE" sz="2000" dirty="0" smtClean="0"/>
              <a:t>2013:</a:t>
            </a:r>
            <a:br>
              <a:rPr lang="de-DE" sz="2000" dirty="0" smtClean="0"/>
            </a:br>
            <a:r>
              <a:rPr lang="ru-RU" sz="2000" dirty="0" smtClean="0"/>
              <a:t>Усовершенствование базовых серий</a:t>
            </a:r>
            <a:r>
              <a:rPr lang="de-DE" sz="2000" dirty="0" smtClean="0"/>
              <a:t> </a:t>
            </a:r>
            <a:r>
              <a:rPr lang="de-DE" sz="2000" dirty="0"/>
              <a:t>SP </a:t>
            </a:r>
            <a:r>
              <a:rPr lang="ru-RU" sz="2000" dirty="0" smtClean="0"/>
              <a:t>и </a:t>
            </a:r>
            <a:r>
              <a:rPr lang="de-DE" sz="2000" dirty="0" smtClean="0"/>
              <a:t>SG </a:t>
            </a:r>
            <a:endParaRPr lang="de-DE" sz="20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000"/>
            <a:ext cx="4572000" cy="5510784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843808" y="3079993"/>
            <a:ext cx="1152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cs typeface="Arial" pitchFamily="34" charset="0"/>
              </a:rPr>
              <a:t>2006-2013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55576" y="5517232"/>
            <a:ext cx="1152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cs typeface="Arial" pitchFamily="34" charset="0"/>
              </a:rPr>
              <a:t>2003-2013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092280" y="3079993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cs typeface="Arial" pitchFamily="34" charset="0"/>
              </a:rPr>
              <a:t>ab 04-2013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5220072" y="5517232"/>
            <a:ext cx="12961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cs typeface="Arial" pitchFamily="34" charset="0"/>
              </a:rPr>
              <a:t>ab 09-2013</a:t>
            </a: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4572000" cy="5510784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2843808" y="3079993"/>
            <a:ext cx="1152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Arial" pitchFamily="34" charset="0"/>
                <a:cs typeface="Arial" pitchFamily="34" charset="0"/>
              </a:rPr>
              <a:t>2006-2013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55576" y="5517232"/>
            <a:ext cx="11521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kumimoji="0" lang="de-DE" b="1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Arial" pitchFamily="34" charset="0"/>
                <a:cs typeface="Arial" pitchFamily="34" charset="0"/>
              </a:rPr>
              <a:t>2003-2013</a:t>
            </a:r>
          </a:p>
        </p:txBody>
      </p:sp>
    </p:spTree>
    <p:extLst>
      <p:ext uri="{BB962C8B-B14F-4D97-AF65-F5344CB8AC3E}">
        <p14:creationId xmlns:p14="http://schemas.microsoft.com/office/powerpoint/2010/main" val="37165035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4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pic>
        <p:nvPicPr>
          <p:cNvPr id="8" name="Grafik 7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23544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015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5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Кюба</a:t>
            </a:r>
            <a:r>
              <a:rPr lang="ru-RU" dirty="0" smtClean="0"/>
              <a:t>: качество в деталях</a:t>
            </a:r>
            <a:endParaRPr lang="ru-RU" dirty="0"/>
          </a:p>
        </p:txBody>
      </p:sp>
      <p:pic>
        <p:nvPicPr>
          <p:cNvPr id="6" name="Picture 6" descr="C:\Users\Meier.And\Desktop\Bilder_Bildboegen\Allgemein\PulverbeschichtungKLEIN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998" y="4797152"/>
            <a:ext cx="1792225" cy="1648310"/>
          </a:xfrm>
          <a:prstGeom prst="rect">
            <a:avLst/>
          </a:prstGeom>
          <a:noFill/>
        </p:spPr>
      </p:pic>
      <p:pic>
        <p:nvPicPr>
          <p:cNvPr id="7" name="Picture 3" descr="C:\Users\Meier.And\Desktop\Bilder_Bildboegen\Allgemein\Waermeleitrohr.tif"/>
          <p:cNvPicPr>
            <a:picLocks noChangeAspect="1" noChangeArrowheads="1"/>
          </p:cNvPicPr>
          <p:nvPr/>
        </p:nvPicPr>
        <p:blipFill>
          <a:blip r:embed="rId3"/>
          <a:srcRect t="46370" r="17279" b="8252"/>
          <a:stretch>
            <a:fillRect/>
          </a:stretch>
        </p:blipFill>
        <p:spPr bwMode="auto">
          <a:xfrm>
            <a:off x="395286" y="2747771"/>
            <a:ext cx="1875757" cy="1732752"/>
          </a:xfrm>
          <a:prstGeom prst="rect">
            <a:avLst/>
          </a:prstGeom>
          <a:noFill/>
        </p:spPr>
      </p:pic>
      <p:pic>
        <p:nvPicPr>
          <p:cNvPr id="9" name="Picture 5" descr="C:\Users\Meier.And\Desktop\Bilder_Bildboegen\Allgemein\FEMgrafic1KLEIN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8147" y="945432"/>
            <a:ext cx="1875757" cy="1560529"/>
          </a:xfrm>
          <a:prstGeom prst="rect">
            <a:avLst/>
          </a:prstGeom>
          <a:noFill/>
        </p:spPr>
      </p:pic>
      <p:sp>
        <p:nvSpPr>
          <p:cNvPr id="10" name="Inhaltsplatzhalter 1"/>
          <p:cNvSpPr>
            <a:spLocks noGrp="1"/>
          </p:cNvSpPr>
          <p:nvPr>
            <p:ph sz="quarter" idx="12"/>
          </p:nvPr>
        </p:nvSpPr>
        <p:spPr>
          <a:xfrm>
            <a:off x="2571750" y="939504"/>
            <a:ext cx="6064877" cy="5369816"/>
          </a:xfrm>
        </p:spPr>
        <p:txBody>
          <a:bodyPr/>
          <a:lstStyle/>
          <a:p>
            <a:pPr lvl="1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None/>
              <a:tabLst>
                <a:tab pos="3594100" algn="l"/>
              </a:tabLst>
            </a:pPr>
            <a:r>
              <a:rPr lang="ru-RU" b="1" u="sng" dirty="0" smtClean="0">
                <a:latin typeface="Arial" charset="0"/>
              </a:rPr>
              <a:t>Трубная решетка </a:t>
            </a:r>
            <a:r>
              <a:rPr lang="en-US" b="1" u="sng" dirty="0" err="1" smtClean="0">
                <a:latin typeface="Arial" charset="0"/>
              </a:rPr>
              <a:t>Küba</a:t>
            </a:r>
            <a:r>
              <a:rPr lang="en-US" b="1" u="sng" dirty="0" smtClean="0">
                <a:latin typeface="Arial" charset="0"/>
              </a:rPr>
              <a:t> HFE</a:t>
            </a:r>
            <a:r>
              <a:rPr lang="en-US" sz="2000" b="1" u="sng" baseline="30000" dirty="0" smtClean="0">
                <a:latin typeface="Arial" charset="0"/>
              </a:rPr>
              <a:t>®</a:t>
            </a:r>
            <a:endParaRPr lang="en-US" b="1" u="sng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r>
              <a:rPr lang="en-US" b="1" dirty="0" smtClean="0">
                <a:latin typeface="Arial" charset="0"/>
              </a:rPr>
              <a:t> </a:t>
            </a:r>
            <a:r>
              <a:rPr lang="ru-RU" b="1" dirty="0" smtClean="0">
                <a:latin typeface="Arial" charset="0"/>
              </a:rPr>
              <a:t>Разработана с максимальной энергетической эффективностью</a:t>
            </a:r>
            <a:endParaRPr lang="en-US" b="1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endParaRPr lang="en-US" b="1" dirty="0" smtClean="0">
              <a:latin typeface="Arial" charset="0"/>
            </a:endParaRPr>
          </a:p>
          <a:p>
            <a:pPr lvl="1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None/>
              <a:tabLst>
                <a:tab pos="3594100" algn="l"/>
              </a:tabLst>
            </a:pPr>
            <a:r>
              <a:rPr lang="ru-RU" b="1" u="sng" dirty="0">
                <a:latin typeface="Arial" charset="0"/>
              </a:rPr>
              <a:t> </a:t>
            </a:r>
            <a:r>
              <a:rPr lang="ru-RU" b="1" u="sng" dirty="0" smtClean="0">
                <a:latin typeface="Arial" charset="0"/>
              </a:rPr>
              <a:t>Система оттайки </a:t>
            </a:r>
            <a:r>
              <a:rPr lang="en-US" b="1" u="sng" dirty="0" err="1" smtClean="0">
                <a:latin typeface="Arial" charset="0"/>
              </a:rPr>
              <a:t>Küb</a:t>
            </a:r>
            <a:r>
              <a:rPr lang="ru-RU" b="1" u="sng" dirty="0" smtClean="0">
                <a:latin typeface="Arial" charset="0"/>
              </a:rPr>
              <a:t>а</a:t>
            </a:r>
            <a:endParaRPr lang="en-US" b="1" u="sng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r>
              <a:rPr lang="ru-RU" b="1" dirty="0" smtClean="0">
                <a:latin typeface="Arial" charset="0"/>
              </a:rPr>
              <a:t>Быстрая и эффективная </a:t>
            </a:r>
            <a:r>
              <a:rPr lang="ru-RU" b="1" dirty="0" err="1" smtClean="0">
                <a:latin typeface="Arial" charset="0"/>
              </a:rPr>
              <a:t>оттайка</a:t>
            </a:r>
            <a:endParaRPr lang="en-US" b="1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endParaRPr lang="ru-RU" b="1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endParaRPr lang="ru-RU" b="1" dirty="0">
              <a:latin typeface="Arial" charset="0"/>
            </a:endParaRPr>
          </a:p>
          <a:p>
            <a:pPr lvl="1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None/>
              <a:tabLst>
                <a:tab pos="3594100" algn="l"/>
              </a:tabLst>
            </a:pPr>
            <a:endParaRPr lang="ru-RU" b="1" u="sng" dirty="0" smtClean="0">
              <a:latin typeface="Arial" charset="0"/>
            </a:endParaRPr>
          </a:p>
          <a:p>
            <a:pPr lvl="1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None/>
              <a:tabLst>
                <a:tab pos="3594100" algn="l"/>
              </a:tabLst>
            </a:pPr>
            <a:r>
              <a:rPr lang="ru-RU" b="1" u="sng" dirty="0" smtClean="0">
                <a:latin typeface="Arial" charset="0"/>
              </a:rPr>
              <a:t> Лучшие материалы и</a:t>
            </a:r>
            <a:r>
              <a:rPr lang="en-US" b="1" u="sng" dirty="0" smtClean="0">
                <a:latin typeface="Arial" charset="0"/>
              </a:rPr>
              <a:t> </a:t>
            </a:r>
            <a:r>
              <a:rPr lang="ru-RU" b="1" u="sng" dirty="0" smtClean="0">
                <a:latin typeface="Arial" charset="0"/>
              </a:rPr>
              <a:t>изделия</a:t>
            </a:r>
            <a:endParaRPr lang="en-US" b="1" u="sng" dirty="0" smtClean="0">
              <a:latin typeface="Arial" charset="0"/>
            </a:endParaRPr>
          </a:p>
          <a:p>
            <a:pPr lvl="2" indent="-103188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Font typeface="Wingdings" pitchFamily="2" charset="2"/>
              <a:buChar char="Ø"/>
              <a:tabLst>
                <a:tab pos="3594100" algn="l"/>
              </a:tabLst>
            </a:pPr>
            <a:r>
              <a:rPr lang="ru-RU" b="1" dirty="0" smtClean="0">
                <a:latin typeface="Arial" charset="0"/>
              </a:rPr>
              <a:t>Максимально безопасная установка </a:t>
            </a:r>
          </a:p>
          <a:p>
            <a:pPr marL="436812" lvl="2" indent="0">
              <a:lnSpc>
                <a:spcPct val="150000"/>
              </a:lnSpc>
              <a:spcBef>
                <a:spcPct val="20000"/>
              </a:spcBef>
              <a:buClr>
                <a:srgbClr val="009932"/>
              </a:buClr>
              <a:buSzPct val="80000"/>
              <a:buNone/>
              <a:tabLst>
                <a:tab pos="3594100" algn="l"/>
              </a:tabLst>
            </a:pPr>
            <a:r>
              <a:rPr lang="ru-RU" b="1" dirty="0" smtClean="0">
                <a:latin typeface="Arial" charset="0"/>
              </a:rPr>
              <a:t>и эксплуатация</a:t>
            </a:r>
            <a:endParaRPr lang="en-US" b="1" dirty="0">
              <a:latin typeface="Arial" charset="0"/>
            </a:endParaRPr>
          </a:p>
        </p:txBody>
      </p:sp>
      <p:cxnSp>
        <p:nvCxnSpPr>
          <p:cNvPr id="11" name="Gerade Verbindung 15"/>
          <p:cNvCxnSpPr/>
          <p:nvPr/>
        </p:nvCxnSpPr>
        <p:spPr>
          <a:xfrm>
            <a:off x="714348" y="2636912"/>
            <a:ext cx="7858180" cy="1588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>
            <a:glow rad="63500">
              <a:srgbClr val="FFFFFF">
                <a:lumMod val="75000"/>
                <a:alpha val="40000"/>
              </a:srgbClr>
            </a:glow>
          </a:effectLst>
        </p:spPr>
      </p:cxnSp>
      <p:cxnSp>
        <p:nvCxnSpPr>
          <p:cNvPr id="13" name="Gerade Verbindung 17"/>
          <p:cNvCxnSpPr/>
          <p:nvPr/>
        </p:nvCxnSpPr>
        <p:spPr>
          <a:xfrm>
            <a:off x="714348" y="4581128"/>
            <a:ext cx="7858180" cy="1588"/>
          </a:xfrm>
          <a:prstGeom prst="line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</a:ln>
          <a:effectLst>
            <a:glow rad="63500">
              <a:srgbClr val="FFFFFF">
                <a:lumMod val="75000"/>
                <a:alpha val="40000"/>
              </a:srgbClr>
            </a:glow>
          </a:effectLst>
        </p:spPr>
      </p:cxnSp>
      <p:sp>
        <p:nvSpPr>
          <p:cNvPr id="14" name="Ellipse 23"/>
          <p:cNvSpPr/>
          <p:nvPr/>
        </p:nvSpPr>
        <p:spPr>
          <a:xfrm>
            <a:off x="7712696" y="2979383"/>
            <a:ext cx="1000132" cy="64294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Надежность</a:t>
            </a:r>
            <a:endParaRPr kumimoji="0" 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Ellipse 24"/>
          <p:cNvSpPr/>
          <p:nvPr/>
        </p:nvSpPr>
        <p:spPr>
          <a:xfrm>
            <a:off x="7036813" y="2979383"/>
            <a:ext cx="1000132" cy="642942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Экономия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Энергии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Ellipse 30"/>
          <p:cNvSpPr/>
          <p:nvPr/>
        </p:nvSpPr>
        <p:spPr>
          <a:xfrm>
            <a:off x="7579346" y="939504"/>
            <a:ext cx="1000132" cy="64294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Надежность</a:t>
            </a:r>
            <a:endParaRPr kumimoji="0" 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Ellipse 31"/>
          <p:cNvSpPr/>
          <p:nvPr/>
        </p:nvSpPr>
        <p:spPr>
          <a:xfrm>
            <a:off x="6966917" y="945432"/>
            <a:ext cx="1000132" cy="642942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Экономия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Энергии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Ellipse 32"/>
          <p:cNvSpPr/>
          <p:nvPr/>
        </p:nvSpPr>
        <p:spPr>
          <a:xfrm>
            <a:off x="7748859" y="5147115"/>
            <a:ext cx="1000132" cy="64294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Надежность</a:t>
            </a:r>
            <a:endParaRPr kumimoji="0" lang="en-US" sz="13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Ellipse 33"/>
          <p:cNvSpPr/>
          <p:nvPr/>
        </p:nvSpPr>
        <p:spPr>
          <a:xfrm>
            <a:off x="7136430" y="5153043"/>
            <a:ext cx="1000132" cy="642942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 cap="flat" cmpd="sng" algn="ctr">
            <a:noFill/>
            <a:prstDash val="solid"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prstMaterial="softEdge">
            <a:bevelT w="203200" h="50800" prst="softRound"/>
          </a:sp3d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Экономия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Энергии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51088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6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Основные </a:t>
            </a:r>
            <a:r>
              <a:rPr lang="ru-RU" sz="2000" dirty="0" smtClean="0"/>
              <a:t>преимущества: 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i="1" dirty="0" err="1" smtClean="0"/>
              <a:t>market</a:t>
            </a:r>
            <a:r>
              <a:rPr lang="de-DE" sz="2000" dirty="0" smtClean="0"/>
              <a:t> SP – </a:t>
            </a:r>
            <a:r>
              <a:rPr lang="ru-RU" sz="2000" dirty="0" smtClean="0"/>
              <a:t>максимальная </a:t>
            </a:r>
            <a:r>
              <a:rPr lang="ru-RU" sz="2000" dirty="0" err="1" smtClean="0"/>
              <a:t>энергоэффективность</a:t>
            </a:r>
            <a:endParaRPr lang="de-DE" sz="2000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4571999" cy="5510784"/>
          </a:xfr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000"/>
            <a:ext cx="4571999" cy="551078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716016" y="836712"/>
            <a:ext cx="4104456" cy="307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Превосходная производительность</a:t>
            </a:r>
            <a:endParaRPr lang="de-DE" b="1" kern="0" dirty="0" smtClean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Оптимальная согласованность высококачественных компонентов системы гарантирует низкие эксплуатационные расходы</a:t>
            </a:r>
            <a:endParaRPr lang="de-DE" sz="1600" kern="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Соответствие стандартам </a:t>
            </a:r>
            <a:r>
              <a:rPr lang="de-DE" sz="1600" kern="0" dirty="0" smtClean="0"/>
              <a:t>ERP 2015</a:t>
            </a: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На </a:t>
            </a:r>
            <a:r>
              <a:rPr lang="de-DE" sz="1600" kern="0" dirty="0" smtClean="0"/>
              <a:t>30</a:t>
            </a:r>
            <a:r>
              <a:rPr lang="de-DE" sz="1600" kern="0" dirty="0"/>
              <a:t>% </a:t>
            </a:r>
            <a:r>
              <a:rPr lang="ru-RU" sz="1600" kern="0" dirty="0" smtClean="0"/>
              <a:t>меньше потребление электроэнергии</a:t>
            </a:r>
            <a:endParaRPr lang="de-DE" sz="1600" kern="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На </a:t>
            </a:r>
            <a:r>
              <a:rPr lang="de-DE" sz="1600" kern="0" dirty="0" smtClean="0"/>
              <a:t>15</a:t>
            </a:r>
            <a:r>
              <a:rPr lang="de-DE" sz="1600" kern="0" dirty="0"/>
              <a:t>% </a:t>
            </a:r>
            <a:r>
              <a:rPr lang="ru-RU" sz="1600" kern="0" dirty="0" smtClean="0"/>
              <a:t>больше расход воздуха и увеличенная длина струи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39552" y="3449117"/>
            <a:ext cx="4176464" cy="286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Теплообменный блок </a:t>
            </a:r>
            <a:r>
              <a:rPr lang="de-DE" b="1" kern="0" dirty="0" err="1" smtClean="0">
                <a:solidFill>
                  <a:schemeClr val="accent5"/>
                </a:solidFill>
              </a:rPr>
              <a:t>Küba</a:t>
            </a:r>
            <a:r>
              <a:rPr lang="de-DE" b="1" kern="0" dirty="0" smtClean="0">
                <a:solidFill>
                  <a:schemeClr val="accent5"/>
                </a:solidFill>
              </a:rPr>
              <a:t> HFE</a:t>
            </a: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Оптимальные термодинамические свойства </a:t>
            </a:r>
            <a:endParaRPr lang="de-DE" sz="16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Усовершенствованная конструкция воздухоохладителя</a:t>
            </a:r>
            <a:endParaRPr lang="de-DE" sz="1600" kern="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Заново разработанная программа расчета  для стабильного регулирования также при минимальной разности температуры</a:t>
            </a:r>
            <a:endParaRPr lang="de-DE" sz="1600" kern="0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032" y="5990553"/>
            <a:ext cx="453208" cy="45320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56" y="5972566"/>
            <a:ext cx="484905" cy="48918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960" y="6039360"/>
            <a:ext cx="995008" cy="34196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990553"/>
            <a:ext cx="426451" cy="42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252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7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4572000" cy="5510784"/>
          </a:xfr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Основные преимущества: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i="1" dirty="0" err="1" smtClean="0"/>
              <a:t>market</a:t>
            </a:r>
            <a:r>
              <a:rPr lang="de-DE" sz="2000" dirty="0" smtClean="0"/>
              <a:t> SP – </a:t>
            </a:r>
            <a:r>
              <a:rPr lang="ru-RU" sz="2000" dirty="0"/>
              <a:t>максимальная </a:t>
            </a:r>
            <a:r>
              <a:rPr lang="ru-RU" sz="2000" dirty="0" err="1"/>
              <a:t>энергоэффективность</a:t>
            </a:r>
            <a:endParaRPr lang="de-DE" sz="20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36000"/>
            <a:ext cx="4572000" cy="551078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716016" y="1196752"/>
            <a:ext cx="3600400" cy="166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Эффективная система </a:t>
            </a:r>
            <a:r>
              <a:rPr lang="ru-RU" b="1" kern="0" dirty="0" err="1" smtClean="0">
                <a:solidFill>
                  <a:schemeClr val="accent5"/>
                </a:solidFill>
              </a:rPr>
              <a:t>оттайки</a:t>
            </a:r>
            <a:endParaRPr lang="de-DE" b="1" kern="0" dirty="0" smtClean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Продуманное расположение </a:t>
            </a:r>
            <a:r>
              <a:rPr lang="ru-RU" sz="1600" kern="0" dirty="0" err="1" smtClean="0"/>
              <a:t>ТЭНов</a:t>
            </a:r>
            <a:r>
              <a:rPr lang="ru-RU" sz="1600" kern="0" dirty="0" smtClean="0"/>
              <a:t> в теплообменнике</a:t>
            </a:r>
            <a:endParaRPr lang="de-DE" sz="1600" kern="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kern="0" dirty="0" smtClean="0"/>
              <a:t>Быстрая и эффективная </a:t>
            </a:r>
            <a:r>
              <a:rPr lang="ru-RU" sz="1600" kern="0" dirty="0" err="1" smtClean="0"/>
              <a:t>оттайка</a:t>
            </a:r>
            <a:r>
              <a:rPr lang="ru-RU" sz="1600" kern="0" dirty="0" smtClean="0"/>
              <a:t> благодаря увеличенным нагревательным элементам</a:t>
            </a:r>
            <a:endParaRPr lang="de-DE" sz="1600" kern="0" dirty="0"/>
          </a:p>
        </p:txBody>
      </p:sp>
      <p:sp>
        <p:nvSpPr>
          <p:cNvPr id="9" name="Textfeld 8"/>
          <p:cNvSpPr txBox="1"/>
          <p:nvPr/>
        </p:nvSpPr>
        <p:spPr>
          <a:xfrm>
            <a:off x="683568" y="3429000"/>
            <a:ext cx="4032448" cy="338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Встроенные высококачественные вентиляторы  </a:t>
            </a:r>
            <a:endParaRPr lang="de-DE" b="1" kern="0" dirty="0" smtClean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Оптимальный подбор электродвигателей и крыльчатки вентиляторов с оптимальной по аэродинамическим свойствам подачей воздуха</a:t>
            </a:r>
            <a:endParaRPr lang="de-DE" sz="16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de-DE" sz="1600" dirty="0" smtClean="0"/>
              <a:t>AC- </a:t>
            </a:r>
            <a:r>
              <a:rPr lang="ru-RU" sz="1600" dirty="0" smtClean="0"/>
              <a:t>или </a:t>
            </a:r>
            <a:r>
              <a:rPr lang="de-DE" sz="1600" dirty="0" smtClean="0"/>
              <a:t>EC- </a:t>
            </a:r>
            <a:r>
              <a:rPr lang="ru-RU" sz="1600" dirty="0" smtClean="0"/>
              <a:t>технология</a:t>
            </a:r>
            <a:endParaRPr lang="de-DE" sz="1600" dirty="0" smtClean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Откидные вентиляторы с периферическим обогревом и новой системой слива конденсата</a:t>
            </a:r>
            <a:r>
              <a:rPr lang="de-DE" sz="1600" dirty="0" smtClean="0"/>
              <a:t>.</a:t>
            </a:r>
            <a:endParaRPr lang="de-DE" sz="1600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6091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936000"/>
            <a:ext cx="3176016" cy="551078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336" y="936000"/>
            <a:ext cx="2718816" cy="548618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000"/>
            <a:ext cx="3249168" cy="5510784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8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Основные преимущества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i="1" dirty="0" err="1"/>
              <a:t>market</a:t>
            </a:r>
            <a:r>
              <a:rPr lang="de-DE" sz="2000" dirty="0"/>
              <a:t> SP – </a:t>
            </a:r>
            <a:r>
              <a:rPr lang="ru-RU" sz="2000" dirty="0" smtClean="0"/>
              <a:t>надежный и гигиеничный</a:t>
            </a:r>
            <a:endParaRPr lang="de-DE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539552" y="2636912"/>
            <a:ext cx="2664296" cy="348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Откидные вентиляторы</a:t>
            </a:r>
            <a:endParaRPr lang="de-DE" b="1" kern="0" dirty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Новый стандарт гигиеничности в этом классе</a:t>
            </a:r>
            <a:endParaRPr lang="de-DE" sz="16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Стандартизированный цикл </a:t>
            </a:r>
            <a:r>
              <a:rPr lang="ru-RU" sz="1600" dirty="0" err="1" smtClean="0"/>
              <a:t>оттайки</a:t>
            </a:r>
            <a:r>
              <a:rPr lang="ru-RU" sz="1600" dirty="0" smtClean="0"/>
              <a:t> по предписанию </a:t>
            </a:r>
            <a:r>
              <a:rPr lang="de-DE" sz="1600" dirty="0" smtClean="0"/>
              <a:t>HACCP</a:t>
            </a:r>
            <a:endParaRPr lang="de-DE" sz="16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Санитарно-гигиеничная безопасность без компромиссов благодаря гигиеничному дизайну</a:t>
            </a:r>
            <a:endParaRPr lang="de-DE" sz="1600" dirty="0"/>
          </a:p>
        </p:txBody>
      </p:sp>
      <p:sp>
        <p:nvSpPr>
          <p:cNvPr id="13" name="Textfeld 12"/>
          <p:cNvSpPr txBox="1"/>
          <p:nvPr/>
        </p:nvSpPr>
        <p:spPr>
          <a:xfrm>
            <a:off x="3347864" y="2636912"/>
            <a:ext cx="2880320" cy="348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 smtClean="0">
                <a:solidFill>
                  <a:schemeClr val="accent5"/>
                </a:solidFill>
              </a:rPr>
              <a:t>Гладкая и гигиеничная поверхность </a:t>
            </a:r>
            <a:endParaRPr lang="de-DE" b="1" kern="0" dirty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Легко очищаемая гладкая поверхность с </a:t>
            </a:r>
            <a:r>
              <a:rPr lang="ru-RU" sz="1600" dirty="0" err="1" smtClean="0"/>
              <a:t>экологичным</a:t>
            </a:r>
            <a:r>
              <a:rPr lang="ru-RU" sz="1600" dirty="0" smtClean="0"/>
              <a:t> порошковым покрытием, допустимым для контакта с пищевыми продуктами  </a:t>
            </a:r>
            <a:endParaRPr lang="de-DE" sz="16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Соединительные элементы вентиляторов не имеют зазубрин</a:t>
            </a:r>
            <a:endParaRPr lang="de-DE" sz="16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Встроенный слив для конденсата</a:t>
            </a:r>
            <a:endParaRPr lang="de-DE" sz="1600" dirty="0"/>
          </a:p>
        </p:txBody>
      </p:sp>
      <p:sp>
        <p:nvSpPr>
          <p:cNvPr id="14" name="Textfeld 13"/>
          <p:cNvSpPr txBox="1"/>
          <p:nvPr/>
        </p:nvSpPr>
        <p:spPr>
          <a:xfrm>
            <a:off x="6300192" y="2636912"/>
            <a:ext cx="2376264" cy="270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15000"/>
              </a:spcBef>
              <a:spcAft>
                <a:spcPct val="15000"/>
              </a:spcAft>
              <a:buSzPct val="110000"/>
            </a:pPr>
            <a:r>
              <a:rPr lang="ru-RU" b="1" kern="0" dirty="0">
                <a:solidFill>
                  <a:schemeClr val="accent5"/>
                </a:solidFill>
              </a:rPr>
              <a:t>Защитный брызговик </a:t>
            </a:r>
            <a:r>
              <a:rPr lang="ru-RU" b="1" kern="0" dirty="0" smtClean="0">
                <a:solidFill>
                  <a:schemeClr val="accent5"/>
                </a:solidFill>
              </a:rPr>
              <a:t>для вентиляторов </a:t>
            </a:r>
            <a:endParaRPr lang="de-DE" b="1" kern="0" dirty="0">
              <a:solidFill>
                <a:schemeClr val="accent5"/>
              </a:solidFill>
            </a:endParaRPr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Вентиляторы изготовлены по классу защиты от </a:t>
            </a:r>
            <a:r>
              <a:rPr lang="de-DE" sz="1600" dirty="0" smtClean="0"/>
              <a:t>IP44 </a:t>
            </a:r>
            <a:r>
              <a:rPr lang="ru-RU" sz="1600" dirty="0" smtClean="0"/>
              <a:t>до </a:t>
            </a:r>
            <a:r>
              <a:rPr lang="de-DE" sz="1600" dirty="0" smtClean="0"/>
              <a:t>IP54</a:t>
            </a:r>
            <a:endParaRPr lang="de-DE" sz="1600" dirty="0"/>
          </a:p>
          <a:p>
            <a:pPr marL="285750" indent="-285750" fontAlgn="base">
              <a:spcBef>
                <a:spcPct val="15000"/>
              </a:spcBef>
              <a:spcAft>
                <a:spcPct val="15000"/>
              </a:spcAft>
              <a:buClr>
                <a:schemeClr val="accent5"/>
              </a:buClr>
              <a:buSzPct val="110000"/>
              <a:buFont typeface="Wingdings" pitchFamily="2" charset="2"/>
              <a:buChar char="Ü"/>
            </a:pPr>
            <a:r>
              <a:rPr lang="ru-RU" sz="1600" dirty="0" smtClean="0"/>
              <a:t>Дополнительный </a:t>
            </a:r>
            <a:r>
              <a:rPr lang="ru-RU" sz="1600" dirty="0"/>
              <a:t>защитный брызговик для вентилятора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083995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19FA-62B9-4C58-8D46-9877ED4AF800}" type="slidenum">
              <a:rPr lang="de-DE" smtClean="0"/>
              <a:pPr/>
              <a:t>9</a:t>
            </a:fld>
            <a:r>
              <a:rPr lang="de-DE" smtClean="0"/>
              <a:t>  </a:t>
            </a:r>
            <a:endParaRPr lang="de-DE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Das neue gewerbliche GEA Küba Luftkühlersystem</a:t>
            </a:r>
            <a:endParaRPr lang="de-DE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Распределитель хладагента - опция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16832"/>
            <a:ext cx="3196343" cy="354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2875002"/>
            <a:ext cx="4656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tx2"/>
              </a:buClr>
              <a:buSzPct val="110000"/>
              <a:buFont typeface="Arial" pitchFamily="34" charset="0"/>
              <a:buNone/>
              <a:tabLst/>
            </a:pPr>
            <a:r>
              <a:rPr lang="ru-RU" sz="7200" b="1" kern="0" dirty="0" smtClean="0">
                <a:latin typeface="+mj-lt"/>
              </a:rPr>
              <a:t>= ОПЦИЯ</a:t>
            </a:r>
            <a:endParaRPr kumimoji="0" lang="ru-RU" sz="7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26826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A_Master_User">
  <a:themeElements>
    <a:clrScheme name="GEA Corporate_Color">
      <a:dk1>
        <a:srgbClr val="000000"/>
      </a:dk1>
      <a:lt1>
        <a:srgbClr val="FFFFFF"/>
      </a:lt1>
      <a:dk2>
        <a:srgbClr val="878787"/>
      </a:dk2>
      <a:lt2>
        <a:srgbClr val="FFFFFF"/>
      </a:lt2>
      <a:accent1>
        <a:srgbClr val="009EE0"/>
      </a:accent1>
      <a:accent2>
        <a:srgbClr val="004E8F"/>
      </a:accent2>
      <a:accent3>
        <a:srgbClr val="E31836"/>
      </a:accent3>
      <a:accent4>
        <a:srgbClr val="EE7D11"/>
      </a:accent4>
      <a:accent5>
        <a:srgbClr val="009534"/>
      </a:accent5>
      <a:accent6>
        <a:srgbClr val="FABA00"/>
      </a:accent6>
      <a:hlink>
        <a:srgbClr val="878787"/>
      </a:hlink>
      <a:folHlink>
        <a:srgbClr val="878787"/>
      </a:folHlink>
    </a:clrScheme>
    <a:fontScheme name="Huppmann-TBS Wor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tlCol="0" anchor="ctr"/>
      <a:lstStyle>
        <a:defPPr algn="ctr">
          <a:defRPr sz="20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 w="9525">
          <a:noFill/>
          <a:miter lim="800000"/>
          <a:headEnd/>
          <a:tailEnd/>
        </a:ln>
        <a:effectLst/>
      </a:spPr>
      <a:bodyPr vert="horz" wrap="square" lIns="0" tIns="0" rIns="0" bIns="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15000"/>
          </a:spcBef>
          <a:spcAft>
            <a:spcPct val="15000"/>
          </a:spcAft>
          <a:buClr>
            <a:schemeClr val="tx2"/>
          </a:buClr>
          <a:buSzPct val="110000"/>
          <a:buFont typeface="Arial" pitchFamily="34" charset="0"/>
          <a:buNone/>
          <a:tabLst/>
          <a:defRPr kumimoji="0" sz="2000" b="0" i="0" u="none" strike="noStrike" kern="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n-ea"/>
            <a:cs typeface="+mn-cs"/>
          </a:defRPr>
        </a:defPPr>
      </a:lstStyle>
    </a:txDef>
  </a:objectDefaults>
  <a:extraClrSchemeLst>
    <a:extraClrScheme>
      <a:clrScheme name="Larissa-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8">
        <a:dk1>
          <a:srgbClr val="262626"/>
        </a:dk1>
        <a:lt1>
          <a:srgbClr val="FFFFFF"/>
        </a:lt1>
        <a:dk2>
          <a:srgbClr val="FFFFFF"/>
        </a:dk2>
        <a:lt2>
          <a:srgbClr val="808080"/>
        </a:lt2>
        <a:accent1>
          <a:srgbClr val="FFCC00"/>
        </a:accent1>
        <a:accent2>
          <a:srgbClr val="005FA9"/>
        </a:accent2>
        <a:accent3>
          <a:srgbClr val="FFFFFF"/>
        </a:accent3>
        <a:accent4>
          <a:srgbClr val="1F1F1F"/>
        </a:accent4>
        <a:accent5>
          <a:srgbClr val="FFE2AA"/>
        </a:accent5>
        <a:accent6>
          <a:srgbClr val="005599"/>
        </a:accent6>
        <a:hlink>
          <a:srgbClr val="FF66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9">
        <a:dk1>
          <a:srgbClr val="262626"/>
        </a:dk1>
        <a:lt1>
          <a:srgbClr val="FFFFFF"/>
        </a:lt1>
        <a:dk2>
          <a:srgbClr val="FFFFFF"/>
        </a:dk2>
        <a:lt2>
          <a:srgbClr val="808080"/>
        </a:lt2>
        <a:accent1>
          <a:srgbClr val="005FA9"/>
        </a:accent1>
        <a:accent2>
          <a:srgbClr val="FFCC00"/>
        </a:accent2>
        <a:accent3>
          <a:srgbClr val="FFFFFF"/>
        </a:accent3>
        <a:accent4>
          <a:srgbClr val="1F1F1F"/>
        </a:accent4>
        <a:accent5>
          <a:srgbClr val="AAB6D1"/>
        </a:accent5>
        <a:accent6>
          <a:srgbClr val="E7B900"/>
        </a:accent6>
        <a:hlink>
          <a:srgbClr val="FF66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GEA CD2008">
      <a:dk1>
        <a:srgbClr val="000000"/>
      </a:dk1>
      <a:lt1>
        <a:srgbClr val="FFFFFF"/>
      </a:lt1>
      <a:dk2>
        <a:srgbClr val="878787"/>
      </a:dk2>
      <a:lt2>
        <a:srgbClr val="FFFFFF"/>
      </a:lt2>
      <a:accent1>
        <a:srgbClr val="878787"/>
      </a:accent1>
      <a:accent2>
        <a:srgbClr val="004E8F"/>
      </a:accent2>
      <a:accent3>
        <a:srgbClr val="005645"/>
      </a:accent3>
      <a:accent4>
        <a:srgbClr val="EE7D11"/>
      </a:accent4>
      <a:accent5>
        <a:srgbClr val="009534"/>
      </a:accent5>
      <a:accent6>
        <a:srgbClr val="FABA00"/>
      </a:accent6>
      <a:hlink>
        <a:srgbClr val="878787"/>
      </a:hlink>
      <a:folHlink>
        <a:srgbClr val="878787"/>
      </a:folHlink>
    </a:clrScheme>
    <a:fontScheme name="G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GEA CD2008">
      <a:dk1>
        <a:srgbClr val="000000"/>
      </a:dk1>
      <a:lt1>
        <a:srgbClr val="FFFFFF"/>
      </a:lt1>
      <a:dk2>
        <a:srgbClr val="878787"/>
      </a:dk2>
      <a:lt2>
        <a:srgbClr val="FFFFFF"/>
      </a:lt2>
      <a:accent1>
        <a:srgbClr val="878787"/>
      </a:accent1>
      <a:accent2>
        <a:srgbClr val="004E8F"/>
      </a:accent2>
      <a:accent3>
        <a:srgbClr val="005645"/>
      </a:accent3>
      <a:accent4>
        <a:srgbClr val="EE7D11"/>
      </a:accent4>
      <a:accent5>
        <a:srgbClr val="009534"/>
      </a:accent5>
      <a:accent6>
        <a:srgbClr val="FABA00"/>
      </a:accent6>
      <a:hlink>
        <a:srgbClr val="878787"/>
      </a:hlink>
      <a:folHlink>
        <a:srgbClr val="878787"/>
      </a:folHlink>
    </a:clrScheme>
    <a:fontScheme name="GE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GEA_Master_user</Template>
  <TotalTime>0</TotalTime>
  <Words>949</Words>
  <Application>Microsoft Office PowerPoint</Application>
  <PresentationFormat>Экран (4:3)</PresentationFormat>
  <Paragraphs>272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GEA_Master_User</vt:lpstr>
      <vt:lpstr>GEA Küba: Отличия в деталях!</vt:lpstr>
      <vt:lpstr>Новые нормы ErP 2015</vt:lpstr>
      <vt:lpstr>Chance 2013: Усовершенствование базовых серий SP и SG </vt:lpstr>
      <vt:lpstr>Презентация PowerPoint</vt:lpstr>
      <vt:lpstr>Кюба: качество в деталях</vt:lpstr>
      <vt:lpstr>Основные преимущества:  market SP – максимальная энергоэффективность</vt:lpstr>
      <vt:lpstr>Основные преимущества: market SP – максимальная энергоэффективность</vt:lpstr>
      <vt:lpstr>Основные преимущества market SP – надежный и гигиеничный</vt:lpstr>
      <vt:lpstr>Распределитель хладагента - опция</vt:lpstr>
      <vt:lpstr>Усовершенствование базовых серий SP и SG</vt:lpstr>
      <vt:lpstr>Основные преимущества SG commercial – Максимальная эффективность</vt:lpstr>
      <vt:lpstr>Основные преимущества SG commercial – Максимальная эффективность</vt:lpstr>
      <vt:lpstr>Основные преимущества SG commercial – надежный и гигиеничный</vt:lpstr>
      <vt:lpstr>Основные преимущества SG commercial – простая инсталляция</vt:lpstr>
      <vt:lpstr>Новая маркировка</vt:lpstr>
      <vt:lpstr>Диапазон мощности и границы применения   GEA Küba market SP</vt:lpstr>
      <vt:lpstr>Диапазон мощности и границы применения GEA Küba SG commercial</vt:lpstr>
      <vt:lpstr>Продвижение на рынке</vt:lpstr>
      <vt:lpstr>SP 07.. &amp; 08</vt:lpstr>
      <vt:lpstr>Новая программа подбора Kueba Select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2013-01-28T10:26:42Z</dcterms:created>
  <dcterms:modified xsi:type="dcterms:W3CDTF">2013-08-05T11:36:48Z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Master</vt:lpwstr>
  </property>
</Properties>
</file>